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3" r:id="rId3"/>
    <p:sldId id="259" r:id="rId4"/>
    <p:sldId id="268" r:id="rId5"/>
    <p:sldId id="261" r:id="rId6"/>
    <p:sldId id="280" r:id="rId7"/>
    <p:sldId id="260" r:id="rId8"/>
    <p:sldId id="281" r:id="rId9"/>
    <p:sldId id="282" r:id="rId10"/>
    <p:sldId id="269" r:id="rId11"/>
    <p:sldId id="273" r:id="rId12"/>
    <p:sldId id="264" r:id="rId13"/>
    <p:sldId id="276" r:id="rId14"/>
    <p:sldId id="278" r:id="rId15"/>
    <p:sldId id="265" r:id="rId16"/>
    <p:sldId id="275" r:id="rId17"/>
    <p:sldId id="279" r:id="rId18"/>
    <p:sldId id="266" r:id="rId19"/>
    <p:sldId id="277" r:id="rId20"/>
    <p:sldId id="271" r:id="rId21"/>
    <p:sldId id="270"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1B451D"/>
    <a:srgbClr val="D20000"/>
    <a:srgbClr val="A69136"/>
    <a:srgbClr val="E1241F"/>
    <a:srgbClr val="EB706D"/>
    <a:srgbClr val="D09E00"/>
    <a:srgbClr val="FFCC29"/>
    <a:srgbClr val="FFE48F"/>
    <a:srgbClr val="AC9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5" autoAdjust="0"/>
    <p:restoredTop sz="80031" autoAdjust="0"/>
  </p:normalViewPr>
  <p:slideViewPr>
    <p:cSldViewPr>
      <p:cViewPr>
        <p:scale>
          <a:sx n="57" d="100"/>
          <a:sy n="57" d="100"/>
        </p:scale>
        <p:origin x="1002" y="4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152CB-848E-4635-89F0-68B8CEB79F69}"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41F11DE0-E301-41AD-9896-C8FD015B3293}">
      <dgm:prSet phldrT="[Text]"/>
      <dgm:spPr>
        <a:xfrm>
          <a:off x="73176" y="1186"/>
          <a:ext cx="2437520" cy="975008"/>
        </a:xfrm>
        <a:gradFill flip="none" rotWithShape="1">
          <a:gsLst>
            <a:gs pos="3000">
              <a:srgbClr val="1A8D48"/>
            </a:gs>
            <a:gs pos="42000">
              <a:srgbClr val="FFFF00"/>
            </a:gs>
            <a:gs pos="68680">
              <a:srgbClr val="FFC000"/>
            </a:gs>
            <a:gs pos="100000">
              <a:srgbClr val="FF0000"/>
            </a:gs>
          </a:gsLst>
          <a:lin ang="0" scaled="1"/>
          <a:tileRect/>
        </a:gradFill>
      </dgm:spPr>
      <dgm:t>
        <a:bodyPr/>
        <a:lstStyle/>
        <a:p>
          <a:r>
            <a:rPr lang="en-US" b="1" dirty="0">
              <a:solidFill>
                <a:schemeClr val="tx1"/>
              </a:solidFill>
              <a:latin typeface="Calibri"/>
              <a:ea typeface="+mn-ea"/>
              <a:cs typeface="+mn-cs"/>
            </a:rPr>
            <a:t>Life's Meaning/ Purpose</a:t>
          </a:r>
        </a:p>
      </dgm:t>
    </dgm:pt>
    <dgm:pt modelId="{FC063E04-D695-4336-8F9D-883CAABB3A88}" type="parTrans" cxnId="{1EE277F1-C850-4039-B0A2-D3D5A64D1E4E}">
      <dgm:prSet/>
      <dgm:spPr/>
      <dgm:t>
        <a:bodyPr/>
        <a:lstStyle/>
        <a:p>
          <a:endParaRPr lang="en-US"/>
        </a:p>
      </dgm:t>
    </dgm:pt>
    <dgm:pt modelId="{05379D71-3DA9-480E-8C2B-591606C978C8}" type="sibTrans" cxnId="{1EE277F1-C850-4039-B0A2-D3D5A64D1E4E}">
      <dgm:prSet/>
      <dgm:spPr>
        <a:ln>
          <a:solidFill>
            <a:schemeClr val="tx1"/>
          </a:solidFill>
        </a:ln>
      </dgm:spPr>
      <dgm:t>
        <a:bodyPr/>
        <a:lstStyle/>
        <a:p>
          <a:endParaRPr lang="en-US"/>
        </a:p>
      </dgm:t>
    </dgm:pt>
    <dgm:pt modelId="{7DE577A8-8189-4656-AD1E-98F49FF10F17}">
      <dgm:prSet phldrT="[Text]"/>
      <dgm:spPr>
        <a:xfrm>
          <a:off x="73176" y="111269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Hope for life/future</a:t>
          </a:r>
        </a:p>
      </dgm:t>
    </dgm:pt>
    <dgm:pt modelId="{EB4B5C32-28C0-499C-90A7-EEEC457D9085}" type="parTrans" cxnId="{704B45B7-B9FF-4C83-B999-5DEC092847E1}">
      <dgm:prSet/>
      <dgm:spPr/>
      <dgm:t>
        <a:bodyPr/>
        <a:lstStyle/>
        <a:p>
          <a:endParaRPr lang="en-US"/>
        </a:p>
      </dgm:t>
    </dgm:pt>
    <dgm:pt modelId="{0E676C61-ED44-45D9-B51B-63AFB617D275}" type="sibTrans" cxnId="{704B45B7-B9FF-4C83-B999-5DEC092847E1}">
      <dgm:prSet/>
      <dgm:spPr/>
      <dgm:t>
        <a:bodyPr/>
        <a:lstStyle/>
        <a:p>
          <a:endParaRPr lang="en-US"/>
        </a:p>
      </dgm:t>
    </dgm:pt>
    <dgm:pt modelId="{9E7866D0-9191-4480-ADFE-866DAA16EEBF}">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Sound Moral Decisions</a:t>
          </a:r>
        </a:p>
      </dgm:t>
    </dgm:pt>
    <dgm:pt modelId="{A2DD4C8D-8ED8-4090-A358-8B8EA760B308}" type="parTrans" cxnId="{1FBF7C0A-D484-4F87-BDFE-F86A396E47CE}">
      <dgm:prSet/>
      <dgm:spPr/>
      <dgm:t>
        <a:bodyPr/>
        <a:lstStyle/>
        <a:p>
          <a:endParaRPr lang="en-US"/>
        </a:p>
      </dgm:t>
    </dgm:pt>
    <dgm:pt modelId="{C29499AC-C3A1-4B31-BA97-D1E18103550C}" type="sibTrans" cxnId="{1FBF7C0A-D484-4F87-BDFE-F86A396E47CE}">
      <dgm:prSet/>
      <dgm:spPr/>
      <dgm:t>
        <a:bodyPr/>
        <a:lstStyle/>
        <a:p>
          <a:endParaRPr lang="en-US"/>
        </a:p>
      </dgm:t>
    </dgm:pt>
    <dgm:pt modelId="{01EE544F-DEC3-4327-BCE3-9D52D6014301}">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Engaged in </a:t>
          </a:r>
          <a:r>
            <a:rPr lang="en-US" b="1" dirty="0" smtClean="0">
              <a:solidFill>
                <a:schemeClr val="tx1"/>
              </a:solidFill>
              <a:latin typeface="Calibri"/>
              <a:ea typeface="+mn-ea"/>
              <a:cs typeface="+mn-cs"/>
            </a:rPr>
            <a:t>Core </a:t>
          </a:r>
          <a:r>
            <a:rPr lang="en-US" b="1" dirty="0">
              <a:solidFill>
                <a:schemeClr val="tx1"/>
              </a:solidFill>
              <a:latin typeface="Calibri"/>
              <a:ea typeface="+mn-ea"/>
              <a:cs typeface="+mn-cs"/>
            </a:rPr>
            <a:t>Values and beliefs</a:t>
          </a:r>
        </a:p>
      </dgm:t>
    </dgm:pt>
    <dgm:pt modelId="{B1967CFE-175B-4C01-A4C0-AE7F542FEACE}" type="parTrans" cxnId="{36D7B55F-0D0E-4915-B3C2-B86797D1C32C}">
      <dgm:prSet/>
      <dgm:spPr/>
      <dgm:t>
        <a:bodyPr/>
        <a:lstStyle/>
        <a:p>
          <a:endParaRPr lang="en-US"/>
        </a:p>
      </dgm:t>
    </dgm:pt>
    <dgm:pt modelId="{905C3638-131F-482C-B317-4CEB33AF7ABA}" type="sibTrans" cxnId="{36D7B55F-0D0E-4915-B3C2-B86797D1C32C}">
      <dgm:prSet/>
      <dgm:spPr/>
      <dgm:t>
        <a:bodyPr/>
        <a:lstStyle/>
        <a:p>
          <a:endParaRPr lang="en-US"/>
        </a:p>
      </dgm:t>
    </dgm:pt>
    <dgm:pt modelId="{7C4FEF4A-F356-48D0-859D-779FBA710837}">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Engaged with family and community</a:t>
          </a:r>
        </a:p>
      </dgm:t>
    </dgm:pt>
    <dgm:pt modelId="{881FDE46-B00D-4FB5-BB70-B40225992C8D}" type="parTrans" cxnId="{3166F76C-91FD-4327-8BD8-A26AAEDFF3E4}">
      <dgm:prSet/>
      <dgm:spPr/>
      <dgm:t>
        <a:bodyPr/>
        <a:lstStyle/>
        <a:p>
          <a:endParaRPr lang="en-US"/>
        </a:p>
      </dgm:t>
    </dgm:pt>
    <dgm:pt modelId="{26F5F12C-D606-4A93-AD82-C6110F1660D5}" type="sibTrans" cxnId="{3166F76C-91FD-4327-8BD8-A26AAEDFF3E4}">
      <dgm:prSet/>
      <dgm:spPr/>
      <dgm:t>
        <a:bodyPr/>
        <a:lstStyle/>
        <a:p>
          <a:endParaRPr lang="en-US"/>
        </a:p>
      </dgm:t>
    </dgm:pt>
    <dgm:pt modelId="{348FEE3E-12C4-4DB0-A49F-750916FC78CC}">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Able to Forgive self and others</a:t>
          </a:r>
        </a:p>
      </dgm:t>
    </dgm:pt>
    <dgm:pt modelId="{7286BCB3-1EBD-4830-B8D5-5AD3F813013A}" type="parTrans" cxnId="{DF111381-A81B-4D63-BABE-AB9BBE2E275A}">
      <dgm:prSet/>
      <dgm:spPr/>
      <dgm:t>
        <a:bodyPr/>
        <a:lstStyle/>
        <a:p>
          <a:endParaRPr lang="en-US"/>
        </a:p>
      </dgm:t>
    </dgm:pt>
    <dgm:pt modelId="{7FD9CB7C-C406-4956-8159-769BE5F84AB1}" type="sibTrans" cxnId="{DF111381-A81B-4D63-BABE-AB9BBE2E275A}">
      <dgm:prSet/>
      <dgm:spPr/>
      <dgm:t>
        <a:bodyPr/>
        <a:lstStyle/>
        <a:p>
          <a:endParaRPr lang="en-US"/>
        </a:p>
      </dgm:t>
    </dgm:pt>
    <dgm:pt modelId="{488BF723-DA37-4E8A-A2D2-8EBDFB60BDE4}">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Respectful of others</a:t>
          </a:r>
        </a:p>
      </dgm:t>
    </dgm:pt>
    <dgm:pt modelId="{D9B1E56C-9593-41FB-9AF1-5FAFF7C5C6B8}" type="parTrans" cxnId="{AFEAB8CD-5F0D-4F9B-BBFE-15D7442BFA0C}">
      <dgm:prSet/>
      <dgm:spPr/>
      <dgm:t>
        <a:bodyPr/>
        <a:lstStyle/>
        <a:p>
          <a:endParaRPr lang="en-US"/>
        </a:p>
      </dgm:t>
    </dgm:pt>
    <dgm:pt modelId="{C9BB5429-B948-4D0C-9177-A76FA337F946}" type="sibTrans" cxnId="{AFEAB8CD-5F0D-4F9B-BBFE-15D7442BFA0C}">
      <dgm:prSet/>
      <dgm:spPr/>
      <dgm:t>
        <a:bodyPr/>
        <a:lstStyle/>
        <a:p>
          <a:endParaRPr lang="en-US"/>
        </a:p>
      </dgm:t>
    </dgm:pt>
    <dgm:pt modelId="{CC655B71-69E8-4A38-860E-5B9F89BEE488}" type="pres">
      <dgm:prSet presAssocID="{A1C152CB-848E-4635-89F0-68B8CEB79F69}" presName="Name0" presStyleCnt="0">
        <dgm:presLayoutVars>
          <dgm:chMax val="7"/>
          <dgm:chPref val="7"/>
          <dgm:dir/>
        </dgm:presLayoutVars>
      </dgm:prSet>
      <dgm:spPr/>
      <dgm:t>
        <a:bodyPr/>
        <a:lstStyle/>
        <a:p>
          <a:endParaRPr lang="en-US"/>
        </a:p>
      </dgm:t>
    </dgm:pt>
    <dgm:pt modelId="{08FA57D0-E49C-4F81-A3BF-4DB0585E8D9C}" type="pres">
      <dgm:prSet presAssocID="{A1C152CB-848E-4635-89F0-68B8CEB79F69}" presName="Name1" presStyleCnt="0"/>
      <dgm:spPr/>
    </dgm:pt>
    <dgm:pt modelId="{467EE7BB-6CB7-4512-A5C3-834054BD75D2}" type="pres">
      <dgm:prSet presAssocID="{A1C152CB-848E-4635-89F0-68B8CEB79F69}" presName="cycle" presStyleCnt="0"/>
      <dgm:spPr/>
    </dgm:pt>
    <dgm:pt modelId="{38ECF71F-DF92-44D9-9292-9DA1B4140DE0}" type="pres">
      <dgm:prSet presAssocID="{A1C152CB-848E-4635-89F0-68B8CEB79F69}" presName="srcNode" presStyleLbl="node1" presStyleIdx="0" presStyleCnt="7"/>
      <dgm:spPr/>
    </dgm:pt>
    <dgm:pt modelId="{FC065650-D8ED-4E1D-A4E0-696435E2DBFA}" type="pres">
      <dgm:prSet presAssocID="{A1C152CB-848E-4635-89F0-68B8CEB79F69}" presName="conn" presStyleLbl="parChTrans1D2" presStyleIdx="0" presStyleCnt="1"/>
      <dgm:spPr/>
      <dgm:t>
        <a:bodyPr/>
        <a:lstStyle/>
        <a:p>
          <a:endParaRPr lang="en-US"/>
        </a:p>
      </dgm:t>
    </dgm:pt>
    <dgm:pt modelId="{24F8A433-82F9-48A8-9546-AEF081EEC623}" type="pres">
      <dgm:prSet presAssocID="{A1C152CB-848E-4635-89F0-68B8CEB79F69}" presName="extraNode" presStyleLbl="node1" presStyleIdx="0" presStyleCnt="7"/>
      <dgm:spPr/>
    </dgm:pt>
    <dgm:pt modelId="{8D4DA756-E9D4-4166-AEC5-34E06D093959}" type="pres">
      <dgm:prSet presAssocID="{A1C152CB-848E-4635-89F0-68B8CEB79F69}" presName="dstNode" presStyleLbl="node1" presStyleIdx="0" presStyleCnt="7"/>
      <dgm:spPr/>
    </dgm:pt>
    <dgm:pt modelId="{45DB8D89-E5E4-4E55-BD81-A80BD7061F72}" type="pres">
      <dgm:prSet presAssocID="{41F11DE0-E301-41AD-9896-C8FD015B3293}" presName="text_1" presStyleLbl="node1" presStyleIdx="0" presStyleCnt="7">
        <dgm:presLayoutVars>
          <dgm:bulletEnabled val="1"/>
        </dgm:presLayoutVars>
      </dgm:prSet>
      <dgm:spPr/>
      <dgm:t>
        <a:bodyPr/>
        <a:lstStyle/>
        <a:p>
          <a:endParaRPr lang="en-US"/>
        </a:p>
      </dgm:t>
    </dgm:pt>
    <dgm:pt modelId="{B36EA051-4177-4A76-861A-23526DFBCCC8}" type="pres">
      <dgm:prSet presAssocID="{41F11DE0-E301-41AD-9896-C8FD015B3293}" presName="accent_1" presStyleCnt="0"/>
      <dgm:spPr/>
    </dgm:pt>
    <dgm:pt modelId="{DE00C4A6-BA81-4419-97EA-DF30A7D12F85}" type="pres">
      <dgm:prSet presAssocID="{41F11DE0-E301-41AD-9896-C8FD015B3293}" presName="accentRepeatNode" presStyleLbl="solidFgAcc1" presStyleIdx="0" presStyleCnt="7"/>
      <dgm:spPr>
        <a:ln>
          <a:solidFill>
            <a:schemeClr val="tx1"/>
          </a:solidFill>
        </a:ln>
      </dgm:spPr>
      <dgm:t>
        <a:bodyPr/>
        <a:lstStyle/>
        <a:p>
          <a:endParaRPr lang="en-US"/>
        </a:p>
      </dgm:t>
    </dgm:pt>
    <dgm:pt modelId="{8F0DE414-3870-49D1-B73E-3DEA5BFD6239}" type="pres">
      <dgm:prSet presAssocID="{7DE577A8-8189-4656-AD1E-98F49FF10F17}" presName="text_2" presStyleLbl="node1" presStyleIdx="1" presStyleCnt="7">
        <dgm:presLayoutVars>
          <dgm:bulletEnabled val="1"/>
        </dgm:presLayoutVars>
      </dgm:prSet>
      <dgm:spPr/>
      <dgm:t>
        <a:bodyPr/>
        <a:lstStyle/>
        <a:p>
          <a:endParaRPr lang="en-US"/>
        </a:p>
      </dgm:t>
    </dgm:pt>
    <dgm:pt modelId="{AA93FBD2-A25A-40AD-B2A9-C649467AC244}" type="pres">
      <dgm:prSet presAssocID="{7DE577A8-8189-4656-AD1E-98F49FF10F17}" presName="accent_2" presStyleCnt="0"/>
      <dgm:spPr/>
    </dgm:pt>
    <dgm:pt modelId="{DC3BFF50-0337-43C9-BDC6-C7D105194740}" type="pres">
      <dgm:prSet presAssocID="{7DE577A8-8189-4656-AD1E-98F49FF10F17}" presName="accentRepeatNode" presStyleLbl="solidFgAcc1" presStyleIdx="1" presStyleCnt="7"/>
      <dgm:spPr>
        <a:ln>
          <a:solidFill>
            <a:schemeClr val="tx1"/>
          </a:solidFill>
        </a:ln>
      </dgm:spPr>
      <dgm:t>
        <a:bodyPr/>
        <a:lstStyle/>
        <a:p>
          <a:endParaRPr lang="en-US"/>
        </a:p>
      </dgm:t>
    </dgm:pt>
    <dgm:pt modelId="{26B5210D-D502-4EB7-95E3-795BB965FB87}" type="pres">
      <dgm:prSet presAssocID="{9E7866D0-9191-4480-ADFE-866DAA16EEBF}" presName="text_3" presStyleLbl="node1" presStyleIdx="2" presStyleCnt="7">
        <dgm:presLayoutVars>
          <dgm:bulletEnabled val="1"/>
        </dgm:presLayoutVars>
      </dgm:prSet>
      <dgm:spPr/>
      <dgm:t>
        <a:bodyPr/>
        <a:lstStyle/>
        <a:p>
          <a:endParaRPr lang="en-US"/>
        </a:p>
      </dgm:t>
    </dgm:pt>
    <dgm:pt modelId="{3AD34F36-EEEC-43C9-9E4E-095874B6449F}" type="pres">
      <dgm:prSet presAssocID="{9E7866D0-9191-4480-ADFE-866DAA16EEBF}" presName="accent_3" presStyleCnt="0"/>
      <dgm:spPr/>
    </dgm:pt>
    <dgm:pt modelId="{67E715A3-9CA3-4423-A86C-C3C47CC52A27}" type="pres">
      <dgm:prSet presAssocID="{9E7866D0-9191-4480-ADFE-866DAA16EEBF}" presName="accentRepeatNode" presStyleLbl="solidFgAcc1" presStyleIdx="2" presStyleCnt="7"/>
      <dgm:spPr>
        <a:ln>
          <a:solidFill>
            <a:schemeClr val="tx1"/>
          </a:solidFill>
        </a:ln>
      </dgm:spPr>
      <dgm:t>
        <a:bodyPr/>
        <a:lstStyle/>
        <a:p>
          <a:endParaRPr lang="en-US"/>
        </a:p>
      </dgm:t>
    </dgm:pt>
    <dgm:pt modelId="{49772EDD-64C2-463C-B31B-803E70F5942A}" type="pres">
      <dgm:prSet presAssocID="{7C4FEF4A-F356-48D0-859D-779FBA710837}" presName="text_4" presStyleLbl="node1" presStyleIdx="3" presStyleCnt="7">
        <dgm:presLayoutVars>
          <dgm:bulletEnabled val="1"/>
        </dgm:presLayoutVars>
      </dgm:prSet>
      <dgm:spPr/>
      <dgm:t>
        <a:bodyPr/>
        <a:lstStyle/>
        <a:p>
          <a:endParaRPr lang="en-US"/>
        </a:p>
      </dgm:t>
    </dgm:pt>
    <dgm:pt modelId="{BF4C7BC1-FB2C-4E0B-86A0-5E67EEC938F3}" type="pres">
      <dgm:prSet presAssocID="{7C4FEF4A-F356-48D0-859D-779FBA710837}" presName="accent_4" presStyleCnt="0"/>
      <dgm:spPr/>
    </dgm:pt>
    <dgm:pt modelId="{74745518-59F3-47EA-896E-B1E77906E4AD}" type="pres">
      <dgm:prSet presAssocID="{7C4FEF4A-F356-48D0-859D-779FBA710837}" presName="accentRepeatNode" presStyleLbl="solidFgAcc1" presStyleIdx="3" presStyleCnt="7"/>
      <dgm:spPr>
        <a:ln>
          <a:solidFill>
            <a:schemeClr val="tx1"/>
          </a:solidFill>
        </a:ln>
      </dgm:spPr>
      <dgm:t>
        <a:bodyPr/>
        <a:lstStyle/>
        <a:p>
          <a:endParaRPr lang="en-US"/>
        </a:p>
      </dgm:t>
    </dgm:pt>
    <dgm:pt modelId="{81EA986E-C876-4F36-8443-DA913DF593BE}" type="pres">
      <dgm:prSet presAssocID="{348FEE3E-12C4-4DB0-A49F-750916FC78CC}" presName="text_5" presStyleLbl="node1" presStyleIdx="4" presStyleCnt="7">
        <dgm:presLayoutVars>
          <dgm:bulletEnabled val="1"/>
        </dgm:presLayoutVars>
      </dgm:prSet>
      <dgm:spPr/>
      <dgm:t>
        <a:bodyPr/>
        <a:lstStyle/>
        <a:p>
          <a:endParaRPr lang="en-US"/>
        </a:p>
      </dgm:t>
    </dgm:pt>
    <dgm:pt modelId="{61EBADB1-7924-481D-B55A-495F980850DA}" type="pres">
      <dgm:prSet presAssocID="{348FEE3E-12C4-4DB0-A49F-750916FC78CC}" presName="accent_5" presStyleCnt="0"/>
      <dgm:spPr/>
    </dgm:pt>
    <dgm:pt modelId="{3A07DB31-8357-49D3-A4B9-E4F4D3F8FFCC}" type="pres">
      <dgm:prSet presAssocID="{348FEE3E-12C4-4DB0-A49F-750916FC78CC}" presName="accentRepeatNode" presStyleLbl="solidFgAcc1" presStyleIdx="4" presStyleCnt="7"/>
      <dgm:spPr>
        <a:ln>
          <a:solidFill>
            <a:schemeClr val="tx1"/>
          </a:solidFill>
        </a:ln>
      </dgm:spPr>
      <dgm:t>
        <a:bodyPr/>
        <a:lstStyle/>
        <a:p>
          <a:endParaRPr lang="en-US"/>
        </a:p>
      </dgm:t>
    </dgm:pt>
    <dgm:pt modelId="{BF3BFC01-E49C-41CC-8608-850D0F0D5A24}" type="pres">
      <dgm:prSet presAssocID="{488BF723-DA37-4E8A-A2D2-8EBDFB60BDE4}" presName="text_6" presStyleLbl="node1" presStyleIdx="5" presStyleCnt="7">
        <dgm:presLayoutVars>
          <dgm:bulletEnabled val="1"/>
        </dgm:presLayoutVars>
      </dgm:prSet>
      <dgm:spPr/>
      <dgm:t>
        <a:bodyPr/>
        <a:lstStyle/>
        <a:p>
          <a:endParaRPr lang="en-US"/>
        </a:p>
      </dgm:t>
    </dgm:pt>
    <dgm:pt modelId="{5D9CE182-7C16-4458-9745-D2FDD42D9E62}" type="pres">
      <dgm:prSet presAssocID="{488BF723-DA37-4E8A-A2D2-8EBDFB60BDE4}" presName="accent_6" presStyleCnt="0"/>
      <dgm:spPr/>
    </dgm:pt>
    <dgm:pt modelId="{85F552AA-25BE-4C15-8514-5F9341CFF106}" type="pres">
      <dgm:prSet presAssocID="{488BF723-DA37-4E8A-A2D2-8EBDFB60BDE4}" presName="accentRepeatNode" presStyleLbl="solidFgAcc1" presStyleIdx="5" presStyleCnt="7"/>
      <dgm:spPr>
        <a:ln>
          <a:solidFill>
            <a:schemeClr val="tx1"/>
          </a:solidFill>
        </a:ln>
      </dgm:spPr>
      <dgm:t>
        <a:bodyPr/>
        <a:lstStyle/>
        <a:p>
          <a:endParaRPr lang="en-US"/>
        </a:p>
      </dgm:t>
    </dgm:pt>
    <dgm:pt modelId="{E7571FE7-80DA-48DA-8EFF-60830EB06CE2}" type="pres">
      <dgm:prSet presAssocID="{01EE544F-DEC3-4327-BCE3-9D52D6014301}" presName="text_7" presStyleLbl="node1" presStyleIdx="6" presStyleCnt="7">
        <dgm:presLayoutVars>
          <dgm:bulletEnabled val="1"/>
        </dgm:presLayoutVars>
      </dgm:prSet>
      <dgm:spPr/>
      <dgm:t>
        <a:bodyPr/>
        <a:lstStyle/>
        <a:p>
          <a:endParaRPr lang="en-US"/>
        </a:p>
      </dgm:t>
    </dgm:pt>
    <dgm:pt modelId="{1B882213-0CA9-4DF3-A6FB-4CE33B72CCCB}" type="pres">
      <dgm:prSet presAssocID="{01EE544F-DEC3-4327-BCE3-9D52D6014301}" presName="accent_7" presStyleCnt="0"/>
      <dgm:spPr/>
    </dgm:pt>
    <dgm:pt modelId="{ABB4A37C-89AE-4503-B772-50377225A76D}" type="pres">
      <dgm:prSet presAssocID="{01EE544F-DEC3-4327-BCE3-9D52D6014301}" presName="accentRepeatNode" presStyleLbl="solidFgAcc1" presStyleIdx="6" presStyleCnt="7"/>
      <dgm:spPr>
        <a:ln>
          <a:solidFill>
            <a:schemeClr val="tx1"/>
          </a:solidFill>
        </a:ln>
      </dgm:spPr>
      <dgm:t>
        <a:bodyPr/>
        <a:lstStyle/>
        <a:p>
          <a:endParaRPr lang="en-US"/>
        </a:p>
      </dgm:t>
    </dgm:pt>
  </dgm:ptLst>
  <dgm:cxnLst>
    <dgm:cxn modelId="{8FFE076A-EF09-4ECF-9657-9828485A1A74}" type="presOf" srcId="{05379D71-3DA9-480E-8C2B-591606C978C8}" destId="{FC065650-D8ED-4E1D-A4E0-696435E2DBFA}" srcOrd="0" destOrd="0" presId="urn:microsoft.com/office/officeart/2008/layout/VerticalCurvedList"/>
    <dgm:cxn modelId="{2944EC94-C4E7-4872-8E61-A83A85BFFEB0}" type="presOf" srcId="{A1C152CB-848E-4635-89F0-68B8CEB79F69}" destId="{CC655B71-69E8-4A38-860E-5B9F89BEE488}" srcOrd="0" destOrd="0" presId="urn:microsoft.com/office/officeart/2008/layout/VerticalCurvedList"/>
    <dgm:cxn modelId="{704B45B7-B9FF-4C83-B999-5DEC092847E1}" srcId="{A1C152CB-848E-4635-89F0-68B8CEB79F69}" destId="{7DE577A8-8189-4656-AD1E-98F49FF10F17}" srcOrd="1" destOrd="0" parTransId="{EB4B5C32-28C0-499C-90A7-EEEC457D9085}" sibTransId="{0E676C61-ED44-45D9-B51B-63AFB617D275}"/>
    <dgm:cxn modelId="{DF111381-A81B-4D63-BABE-AB9BBE2E275A}" srcId="{A1C152CB-848E-4635-89F0-68B8CEB79F69}" destId="{348FEE3E-12C4-4DB0-A49F-750916FC78CC}" srcOrd="4" destOrd="0" parTransId="{7286BCB3-1EBD-4830-B8D5-5AD3F813013A}" sibTransId="{7FD9CB7C-C406-4956-8159-769BE5F84AB1}"/>
    <dgm:cxn modelId="{E550A90B-8B11-4752-8735-8263319D171B}" type="presOf" srcId="{488BF723-DA37-4E8A-A2D2-8EBDFB60BDE4}" destId="{BF3BFC01-E49C-41CC-8608-850D0F0D5A24}" srcOrd="0" destOrd="0" presId="urn:microsoft.com/office/officeart/2008/layout/VerticalCurvedList"/>
    <dgm:cxn modelId="{FB90ABEE-1E8C-4192-9605-6B4F815B4483}" type="presOf" srcId="{41F11DE0-E301-41AD-9896-C8FD015B3293}" destId="{45DB8D89-E5E4-4E55-BD81-A80BD7061F72}" srcOrd="0" destOrd="0" presId="urn:microsoft.com/office/officeart/2008/layout/VerticalCurvedList"/>
    <dgm:cxn modelId="{3166F76C-91FD-4327-8BD8-A26AAEDFF3E4}" srcId="{A1C152CB-848E-4635-89F0-68B8CEB79F69}" destId="{7C4FEF4A-F356-48D0-859D-779FBA710837}" srcOrd="3" destOrd="0" parTransId="{881FDE46-B00D-4FB5-BB70-B40225992C8D}" sibTransId="{26F5F12C-D606-4A93-AD82-C6110F1660D5}"/>
    <dgm:cxn modelId="{C9D766EF-C577-4B4D-980E-D555E40C31B4}" type="presOf" srcId="{7DE577A8-8189-4656-AD1E-98F49FF10F17}" destId="{8F0DE414-3870-49D1-B73E-3DEA5BFD6239}" srcOrd="0" destOrd="0" presId="urn:microsoft.com/office/officeart/2008/layout/VerticalCurvedList"/>
    <dgm:cxn modelId="{AFEAB8CD-5F0D-4F9B-BBFE-15D7442BFA0C}" srcId="{A1C152CB-848E-4635-89F0-68B8CEB79F69}" destId="{488BF723-DA37-4E8A-A2D2-8EBDFB60BDE4}" srcOrd="5" destOrd="0" parTransId="{D9B1E56C-9593-41FB-9AF1-5FAFF7C5C6B8}" sibTransId="{C9BB5429-B948-4D0C-9177-A76FA337F946}"/>
    <dgm:cxn modelId="{41BF66C2-4D9A-43F9-A578-38EC72621A7B}" type="presOf" srcId="{348FEE3E-12C4-4DB0-A49F-750916FC78CC}" destId="{81EA986E-C876-4F36-8443-DA913DF593BE}" srcOrd="0" destOrd="0" presId="urn:microsoft.com/office/officeart/2008/layout/VerticalCurvedList"/>
    <dgm:cxn modelId="{1FBF7C0A-D484-4F87-BDFE-F86A396E47CE}" srcId="{A1C152CB-848E-4635-89F0-68B8CEB79F69}" destId="{9E7866D0-9191-4480-ADFE-866DAA16EEBF}" srcOrd="2" destOrd="0" parTransId="{A2DD4C8D-8ED8-4090-A358-8B8EA760B308}" sibTransId="{C29499AC-C3A1-4B31-BA97-D1E18103550C}"/>
    <dgm:cxn modelId="{1EE277F1-C850-4039-B0A2-D3D5A64D1E4E}" srcId="{A1C152CB-848E-4635-89F0-68B8CEB79F69}" destId="{41F11DE0-E301-41AD-9896-C8FD015B3293}" srcOrd="0" destOrd="0" parTransId="{FC063E04-D695-4336-8F9D-883CAABB3A88}" sibTransId="{05379D71-3DA9-480E-8C2B-591606C978C8}"/>
    <dgm:cxn modelId="{CACFA13E-912A-43F7-A0AF-D6B2B7F809E4}" type="presOf" srcId="{7C4FEF4A-F356-48D0-859D-779FBA710837}" destId="{49772EDD-64C2-463C-B31B-803E70F5942A}" srcOrd="0" destOrd="0" presId="urn:microsoft.com/office/officeart/2008/layout/VerticalCurvedList"/>
    <dgm:cxn modelId="{36D7B55F-0D0E-4915-B3C2-B86797D1C32C}" srcId="{A1C152CB-848E-4635-89F0-68B8CEB79F69}" destId="{01EE544F-DEC3-4327-BCE3-9D52D6014301}" srcOrd="6" destOrd="0" parTransId="{B1967CFE-175B-4C01-A4C0-AE7F542FEACE}" sibTransId="{905C3638-131F-482C-B317-4CEB33AF7ABA}"/>
    <dgm:cxn modelId="{E6DE33E3-C277-45CB-BF3D-E30A0F55B49E}" type="presOf" srcId="{01EE544F-DEC3-4327-BCE3-9D52D6014301}" destId="{E7571FE7-80DA-48DA-8EFF-60830EB06CE2}" srcOrd="0" destOrd="0" presId="urn:microsoft.com/office/officeart/2008/layout/VerticalCurvedList"/>
    <dgm:cxn modelId="{D029E86E-0858-40FD-B254-9EA39A5E0A18}" type="presOf" srcId="{9E7866D0-9191-4480-ADFE-866DAA16EEBF}" destId="{26B5210D-D502-4EB7-95E3-795BB965FB87}" srcOrd="0" destOrd="0" presId="urn:microsoft.com/office/officeart/2008/layout/VerticalCurvedList"/>
    <dgm:cxn modelId="{8910293E-0EE5-4254-8F1A-B57E09E56FA3}" type="presParOf" srcId="{CC655B71-69E8-4A38-860E-5B9F89BEE488}" destId="{08FA57D0-E49C-4F81-A3BF-4DB0585E8D9C}" srcOrd="0" destOrd="0" presId="urn:microsoft.com/office/officeart/2008/layout/VerticalCurvedList"/>
    <dgm:cxn modelId="{C997FD16-237D-4D1E-8E7D-C7B622D6895E}" type="presParOf" srcId="{08FA57D0-E49C-4F81-A3BF-4DB0585E8D9C}" destId="{467EE7BB-6CB7-4512-A5C3-834054BD75D2}" srcOrd="0" destOrd="0" presId="urn:microsoft.com/office/officeart/2008/layout/VerticalCurvedList"/>
    <dgm:cxn modelId="{1AF77125-2208-41BA-8956-226A3A1A05AB}" type="presParOf" srcId="{467EE7BB-6CB7-4512-A5C3-834054BD75D2}" destId="{38ECF71F-DF92-44D9-9292-9DA1B4140DE0}" srcOrd="0" destOrd="0" presId="urn:microsoft.com/office/officeart/2008/layout/VerticalCurvedList"/>
    <dgm:cxn modelId="{F00435A2-6445-425B-963A-AD5FAEF34BA2}" type="presParOf" srcId="{467EE7BB-6CB7-4512-A5C3-834054BD75D2}" destId="{FC065650-D8ED-4E1D-A4E0-696435E2DBFA}" srcOrd="1" destOrd="0" presId="urn:microsoft.com/office/officeart/2008/layout/VerticalCurvedList"/>
    <dgm:cxn modelId="{CB7ECB55-0B75-451D-9208-C285973FA053}" type="presParOf" srcId="{467EE7BB-6CB7-4512-A5C3-834054BD75D2}" destId="{24F8A433-82F9-48A8-9546-AEF081EEC623}" srcOrd="2" destOrd="0" presId="urn:microsoft.com/office/officeart/2008/layout/VerticalCurvedList"/>
    <dgm:cxn modelId="{EB02355C-FE5D-4F3D-85D2-E8A0D923F0B6}" type="presParOf" srcId="{467EE7BB-6CB7-4512-A5C3-834054BD75D2}" destId="{8D4DA756-E9D4-4166-AEC5-34E06D093959}" srcOrd="3" destOrd="0" presId="urn:microsoft.com/office/officeart/2008/layout/VerticalCurvedList"/>
    <dgm:cxn modelId="{8763D2A1-ACF0-4BF1-8070-31A168A00E16}" type="presParOf" srcId="{08FA57D0-E49C-4F81-A3BF-4DB0585E8D9C}" destId="{45DB8D89-E5E4-4E55-BD81-A80BD7061F72}" srcOrd="1" destOrd="0" presId="urn:microsoft.com/office/officeart/2008/layout/VerticalCurvedList"/>
    <dgm:cxn modelId="{80AA0167-F315-4BB0-B58C-F87A4C36845E}" type="presParOf" srcId="{08FA57D0-E49C-4F81-A3BF-4DB0585E8D9C}" destId="{B36EA051-4177-4A76-861A-23526DFBCCC8}" srcOrd="2" destOrd="0" presId="urn:microsoft.com/office/officeart/2008/layout/VerticalCurvedList"/>
    <dgm:cxn modelId="{D4FF59F7-4849-49D0-B116-CB1070EAB9BE}" type="presParOf" srcId="{B36EA051-4177-4A76-861A-23526DFBCCC8}" destId="{DE00C4A6-BA81-4419-97EA-DF30A7D12F85}" srcOrd="0" destOrd="0" presId="urn:microsoft.com/office/officeart/2008/layout/VerticalCurvedList"/>
    <dgm:cxn modelId="{A282A38B-04A5-4987-B1AD-8578B1F4E990}" type="presParOf" srcId="{08FA57D0-E49C-4F81-A3BF-4DB0585E8D9C}" destId="{8F0DE414-3870-49D1-B73E-3DEA5BFD6239}" srcOrd="3" destOrd="0" presId="urn:microsoft.com/office/officeart/2008/layout/VerticalCurvedList"/>
    <dgm:cxn modelId="{44147831-C49E-490F-9A31-46EAECF32267}" type="presParOf" srcId="{08FA57D0-E49C-4F81-A3BF-4DB0585E8D9C}" destId="{AA93FBD2-A25A-40AD-B2A9-C649467AC244}" srcOrd="4" destOrd="0" presId="urn:microsoft.com/office/officeart/2008/layout/VerticalCurvedList"/>
    <dgm:cxn modelId="{F06CFEEC-7D17-46B5-A3B9-29286EB58CC7}" type="presParOf" srcId="{AA93FBD2-A25A-40AD-B2A9-C649467AC244}" destId="{DC3BFF50-0337-43C9-BDC6-C7D105194740}" srcOrd="0" destOrd="0" presId="urn:microsoft.com/office/officeart/2008/layout/VerticalCurvedList"/>
    <dgm:cxn modelId="{9D8CEF46-9769-491C-BBB4-B4AEA3625988}" type="presParOf" srcId="{08FA57D0-E49C-4F81-A3BF-4DB0585E8D9C}" destId="{26B5210D-D502-4EB7-95E3-795BB965FB87}" srcOrd="5" destOrd="0" presId="urn:microsoft.com/office/officeart/2008/layout/VerticalCurvedList"/>
    <dgm:cxn modelId="{0E79E4F8-9588-4C3A-A50C-62CFCEFE8C0D}" type="presParOf" srcId="{08FA57D0-E49C-4F81-A3BF-4DB0585E8D9C}" destId="{3AD34F36-EEEC-43C9-9E4E-095874B6449F}" srcOrd="6" destOrd="0" presId="urn:microsoft.com/office/officeart/2008/layout/VerticalCurvedList"/>
    <dgm:cxn modelId="{40B9CF5E-5457-41D3-A3C4-5594386FA64C}" type="presParOf" srcId="{3AD34F36-EEEC-43C9-9E4E-095874B6449F}" destId="{67E715A3-9CA3-4423-A86C-C3C47CC52A27}" srcOrd="0" destOrd="0" presId="urn:microsoft.com/office/officeart/2008/layout/VerticalCurvedList"/>
    <dgm:cxn modelId="{4160721B-406C-49D5-972F-EBD6B609A1B7}" type="presParOf" srcId="{08FA57D0-E49C-4F81-A3BF-4DB0585E8D9C}" destId="{49772EDD-64C2-463C-B31B-803E70F5942A}" srcOrd="7" destOrd="0" presId="urn:microsoft.com/office/officeart/2008/layout/VerticalCurvedList"/>
    <dgm:cxn modelId="{A13F307E-1CE4-4F95-AF77-759654912EF0}" type="presParOf" srcId="{08FA57D0-E49C-4F81-A3BF-4DB0585E8D9C}" destId="{BF4C7BC1-FB2C-4E0B-86A0-5E67EEC938F3}" srcOrd="8" destOrd="0" presId="urn:microsoft.com/office/officeart/2008/layout/VerticalCurvedList"/>
    <dgm:cxn modelId="{F2E08921-EC7D-48B0-B2C1-94BBE7EE0E7F}" type="presParOf" srcId="{BF4C7BC1-FB2C-4E0B-86A0-5E67EEC938F3}" destId="{74745518-59F3-47EA-896E-B1E77906E4AD}" srcOrd="0" destOrd="0" presId="urn:microsoft.com/office/officeart/2008/layout/VerticalCurvedList"/>
    <dgm:cxn modelId="{C916D5B6-AAC0-4B1B-9B94-7FEA66D97439}" type="presParOf" srcId="{08FA57D0-E49C-4F81-A3BF-4DB0585E8D9C}" destId="{81EA986E-C876-4F36-8443-DA913DF593BE}" srcOrd="9" destOrd="0" presId="urn:microsoft.com/office/officeart/2008/layout/VerticalCurvedList"/>
    <dgm:cxn modelId="{21FFEE99-9CDB-4194-84FA-9514E29F01E1}" type="presParOf" srcId="{08FA57D0-E49C-4F81-A3BF-4DB0585E8D9C}" destId="{61EBADB1-7924-481D-B55A-495F980850DA}" srcOrd="10" destOrd="0" presId="urn:microsoft.com/office/officeart/2008/layout/VerticalCurvedList"/>
    <dgm:cxn modelId="{A2A7109A-3968-4EBB-A0D1-A0FC8525839F}" type="presParOf" srcId="{61EBADB1-7924-481D-B55A-495F980850DA}" destId="{3A07DB31-8357-49D3-A4B9-E4F4D3F8FFCC}" srcOrd="0" destOrd="0" presId="urn:microsoft.com/office/officeart/2008/layout/VerticalCurvedList"/>
    <dgm:cxn modelId="{D118D05C-145C-4799-B811-5D55F57664BE}" type="presParOf" srcId="{08FA57D0-E49C-4F81-A3BF-4DB0585E8D9C}" destId="{BF3BFC01-E49C-41CC-8608-850D0F0D5A24}" srcOrd="11" destOrd="0" presId="urn:microsoft.com/office/officeart/2008/layout/VerticalCurvedList"/>
    <dgm:cxn modelId="{59BB168F-A0A2-438C-A868-DBBB34D8B44D}" type="presParOf" srcId="{08FA57D0-E49C-4F81-A3BF-4DB0585E8D9C}" destId="{5D9CE182-7C16-4458-9745-D2FDD42D9E62}" srcOrd="12" destOrd="0" presId="urn:microsoft.com/office/officeart/2008/layout/VerticalCurvedList"/>
    <dgm:cxn modelId="{E60B775C-9991-41D4-B61E-B8CF6437E493}" type="presParOf" srcId="{5D9CE182-7C16-4458-9745-D2FDD42D9E62}" destId="{85F552AA-25BE-4C15-8514-5F9341CFF106}" srcOrd="0" destOrd="0" presId="urn:microsoft.com/office/officeart/2008/layout/VerticalCurvedList"/>
    <dgm:cxn modelId="{E2065F9F-2C3A-4AEB-8F0B-B4692F1374A3}" type="presParOf" srcId="{08FA57D0-E49C-4F81-A3BF-4DB0585E8D9C}" destId="{E7571FE7-80DA-48DA-8EFF-60830EB06CE2}" srcOrd="13" destOrd="0" presId="urn:microsoft.com/office/officeart/2008/layout/VerticalCurvedList"/>
    <dgm:cxn modelId="{438911C2-DF47-45A2-A8F8-4C0D34167172}" type="presParOf" srcId="{08FA57D0-E49C-4F81-A3BF-4DB0585E8D9C}" destId="{1B882213-0CA9-4DF3-A6FB-4CE33B72CCCB}" srcOrd="14" destOrd="0" presId="urn:microsoft.com/office/officeart/2008/layout/VerticalCurvedList"/>
    <dgm:cxn modelId="{A8BC6B2C-CDA6-4FB3-994C-FCCEF905286A}" type="presParOf" srcId="{1B882213-0CA9-4DF3-A6FB-4CE33B72CCCB}" destId="{ABB4A37C-89AE-4503-B772-50377225A76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1C152CB-848E-4635-89F0-68B8CEB79F69}"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41F11DE0-E301-41AD-9896-C8FD015B3293}">
      <dgm:prSet phldrT="[Text]"/>
      <dgm:spPr>
        <a:xfrm>
          <a:off x="73176" y="1186"/>
          <a:ext cx="2437520" cy="975008"/>
        </a:xfrm>
        <a:gradFill flip="none" rotWithShape="1">
          <a:gsLst>
            <a:gs pos="3000">
              <a:srgbClr val="1A8D48"/>
            </a:gs>
            <a:gs pos="42000">
              <a:srgbClr val="FFFF00"/>
            </a:gs>
            <a:gs pos="68680">
              <a:srgbClr val="FFC000"/>
            </a:gs>
            <a:gs pos="100000">
              <a:srgbClr val="FF0000"/>
            </a:gs>
          </a:gsLst>
          <a:lin ang="0" scaled="1"/>
          <a:tileRect/>
        </a:gradFill>
      </dgm:spPr>
      <dgm:t>
        <a:bodyPr/>
        <a:lstStyle/>
        <a:p>
          <a:r>
            <a:rPr lang="en-US" b="1" dirty="0">
              <a:solidFill>
                <a:schemeClr val="tx1"/>
              </a:solidFill>
              <a:latin typeface="Calibri"/>
              <a:ea typeface="+mn-ea"/>
              <a:cs typeface="+mn-cs"/>
            </a:rPr>
            <a:t>Life's Meaning/ Purpose</a:t>
          </a:r>
        </a:p>
      </dgm:t>
    </dgm:pt>
    <dgm:pt modelId="{FC063E04-D695-4336-8F9D-883CAABB3A88}" type="parTrans" cxnId="{1EE277F1-C850-4039-B0A2-D3D5A64D1E4E}">
      <dgm:prSet/>
      <dgm:spPr/>
      <dgm:t>
        <a:bodyPr/>
        <a:lstStyle/>
        <a:p>
          <a:endParaRPr lang="en-US"/>
        </a:p>
      </dgm:t>
    </dgm:pt>
    <dgm:pt modelId="{05379D71-3DA9-480E-8C2B-591606C978C8}" type="sibTrans" cxnId="{1EE277F1-C850-4039-B0A2-D3D5A64D1E4E}">
      <dgm:prSet/>
      <dgm:spPr>
        <a:ln>
          <a:solidFill>
            <a:schemeClr val="tx1"/>
          </a:solidFill>
        </a:ln>
      </dgm:spPr>
      <dgm:t>
        <a:bodyPr/>
        <a:lstStyle/>
        <a:p>
          <a:endParaRPr lang="en-US"/>
        </a:p>
      </dgm:t>
    </dgm:pt>
    <dgm:pt modelId="{7DE577A8-8189-4656-AD1E-98F49FF10F17}">
      <dgm:prSet phldrT="[Text]"/>
      <dgm:spPr>
        <a:xfrm>
          <a:off x="73176" y="111269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Hope for life/future</a:t>
          </a:r>
        </a:p>
      </dgm:t>
    </dgm:pt>
    <dgm:pt modelId="{EB4B5C32-28C0-499C-90A7-EEEC457D9085}" type="parTrans" cxnId="{704B45B7-B9FF-4C83-B999-5DEC092847E1}">
      <dgm:prSet/>
      <dgm:spPr/>
      <dgm:t>
        <a:bodyPr/>
        <a:lstStyle/>
        <a:p>
          <a:endParaRPr lang="en-US"/>
        </a:p>
      </dgm:t>
    </dgm:pt>
    <dgm:pt modelId="{0E676C61-ED44-45D9-B51B-63AFB617D275}" type="sibTrans" cxnId="{704B45B7-B9FF-4C83-B999-5DEC092847E1}">
      <dgm:prSet/>
      <dgm:spPr/>
      <dgm:t>
        <a:bodyPr/>
        <a:lstStyle/>
        <a:p>
          <a:endParaRPr lang="en-US"/>
        </a:p>
      </dgm:t>
    </dgm:pt>
    <dgm:pt modelId="{9E7866D0-9191-4480-ADFE-866DAA16EEBF}">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Sound Moral Decisions</a:t>
          </a:r>
        </a:p>
      </dgm:t>
    </dgm:pt>
    <dgm:pt modelId="{A2DD4C8D-8ED8-4090-A358-8B8EA760B308}" type="parTrans" cxnId="{1FBF7C0A-D484-4F87-BDFE-F86A396E47CE}">
      <dgm:prSet/>
      <dgm:spPr/>
      <dgm:t>
        <a:bodyPr/>
        <a:lstStyle/>
        <a:p>
          <a:endParaRPr lang="en-US"/>
        </a:p>
      </dgm:t>
    </dgm:pt>
    <dgm:pt modelId="{C29499AC-C3A1-4B31-BA97-D1E18103550C}" type="sibTrans" cxnId="{1FBF7C0A-D484-4F87-BDFE-F86A396E47CE}">
      <dgm:prSet/>
      <dgm:spPr/>
      <dgm:t>
        <a:bodyPr/>
        <a:lstStyle/>
        <a:p>
          <a:endParaRPr lang="en-US"/>
        </a:p>
      </dgm:t>
    </dgm:pt>
    <dgm:pt modelId="{01EE544F-DEC3-4327-BCE3-9D52D6014301}">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Engaged in </a:t>
          </a:r>
          <a:r>
            <a:rPr lang="en-US" b="1" dirty="0" smtClean="0">
              <a:solidFill>
                <a:schemeClr val="tx1"/>
              </a:solidFill>
              <a:latin typeface="Calibri"/>
              <a:ea typeface="+mn-ea"/>
              <a:cs typeface="+mn-cs"/>
            </a:rPr>
            <a:t>Core </a:t>
          </a:r>
          <a:r>
            <a:rPr lang="en-US" b="1" dirty="0">
              <a:solidFill>
                <a:schemeClr val="tx1"/>
              </a:solidFill>
              <a:latin typeface="Calibri"/>
              <a:ea typeface="+mn-ea"/>
              <a:cs typeface="+mn-cs"/>
            </a:rPr>
            <a:t>Values and beliefs</a:t>
          </a:r>
        </a:p>
      </dgm:t>
    </dgm:pt>
    <dgm:pt modelId="{B1967CFE-175B-4C01-A4C0-AE7F542FEACE}" type="parTrans" cxnId="{36D7B55F-0D0E-4915-B3C2-B86797D1C32C}">
      <dgm:prSet/>
      <dgm:spPr/>
      <dgm:t>
        <a:bodyPr/>
        <a:lstStyle/>
        <a:p>
          <a:endParaRPr lang="en-US"/>
        </a:p>
      </dgm:t>
    </dgm:pt>
    <dgm:pt modelId="{905C3638-131F-482C-B317-4CEB33AF7ABA}" type="sibTrans" cxnId="{36D7B55F-0D0E-4915-B3C2-B86797D1C32C}">
      <dgm:prSet/>
      <dgm:spPr/>
      <dgm:t>
        <a:bodyPr/>
        <a:lstStyle/>
        <a:p>
          <a:endParaRPr lang="en-US"/>
        </a:p>
      </dgm:t>
    </dgm:pt>
    <dgm:pt modelId="{7C4FEF4A-F356-48D0-859D-779FBA710837}">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Engaged with family and community</a:t>
          </a:r>
        </a:p>
      </dgm:t>
    </dgm:pt>
    <dgm:pt modelId="{881FDE46-B00D-4FB5-BB70-B40225992C8D}" type="parTrans" cxnId="{3166F76C-91FD-4327-8BD8-A26AAEDFF3E4}">
      <dgm:prSet/>
      <dgm:spPr/>
      <dgm:t>
        <a:bodyPr/>
        <a:lstStyle/>
        <a:p>
          <a:endParaRPr lang="en-US"/>
        </a:p>
      </dgm:t>
    </dgm:pt>
    <dgm:pt modelId="{26F5F12C-D606-4A93-AD82-C6110F1660D5}" type="sibTrans" cxnId="{3166F76C-91FD-4327-8BD8-A26AAEDFF3E4}">
      <dgm:prSet/>
      <dgm:spPr/>
      <dgm:t>
        <a:bodyPr/>
        <a:lstStyle/>
        <a:p>
          <a:endParaRPr lang="en-US"/>
        </a:p>
      </dgm:t>
    </dgm:pt>
    <dgm:pt modelId="{348FEE3E-12C4-4DB0-A49F-750916FC78CC}">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Able to Forgive self and others</a:t>
          </a:r>
        </a:p>
      </dgm:t>
    </dgm:pt>
    <dgm:pt modelId="{7286BCB3-1EBD-4830-B8D5-5AD3F813013A}" type="parTrans" cxnId="{DF111381-A81B-4D63-BABE-AB9BBE2E275A}">
      <dgm:prSet/>
      <dgm:spPr/>
      <dgm:t>
        <a:bodyPr/>
        <a:lstStyle/>
        <a:p>
          <a:endParaRPr lang="en-US"/>
        </a:p>
      </dgm:t>
    </dgm:pt>
    <dgm:pt modelId="{7FD9CB7C-C406-4956-8159-769BE5F84AB1}" type="sibTrans" cxnId="{DF111381-A81B-4D63-BABE-AB9BBE2E275A}">
      <dgm:prSet/>
      <dgm:spPr/>
      <dgm:t>
        <a:bodyPr/>
        <a:lstStyle/>
        <a:p>
          <a:endParaRPr lang="en-US"/>
        </a:p>
      </dgm:t>
    </dgm:pt>
    <dgm:pt modelId="{488BF723-DA37-4E8A-A2D2-8EBDFB60BDE4}">
      <dgm:prSet phldrT="[Text]"/>
      <dgm:spPr>
        <a:xfrm>
          <a:off x="73176" y="2224205"/>
          <a:ext cx="2437520" cy="975008"/>
        </a:xfrm>
        <a:gradFill rotWithShape="0">
          <a:gsLst>
            <a:gs pos="3000">
              <a:srgbClr val="1A8D48"/>
            </a:gs>
            <a:gs pos="42000">
              <a:srgbClr val="FFFF00"/>
            </a:gs>
            <a:gs pos="68680">
              <a:srgbClr val="FFC000"/>
            </a:gs>
            <a:gs pos="100000">
              <a:srgbClr val="FF0000"/>
            </a:gs>
          </a:gsLst>
          <a:lin ang="0" scaled="1"/>
        </a:gradFill>
      </dgm:spPr>
      <dgm:t>
        <a:bodyPr/>
        <a:lstStyle/>
        <a:p>
          <a:r>
            <a:rPr lang="en-US" b="1" dirty="0">
              <a:solidFill>
                <a:schemeClr val="tx1"/>
              </a:solidFill>
              <a:latin typeface="Calibri"/>
              <a:ea typeface="+mn-ea"/>
              <a:cs typeface="+mn-cs"/>
            </a:rPr>
            <a:t>Respectful of others</a:t>
          </a:r>
        </a:p>
      </dgm:t>
    </dgm:pt>
    <dgm:pt modelId="{D9B1E56C-9593-41FB-9AF1-5FAFF7C5C6B8}" type="parTrans" cxnId="{AFEAB8CD-5F0D-4F9B-BBFE-15D7442BFA0C}">
      <dgm:prSet/>
      <dgm:spPr/>
      <dgm:t>
        <a:bodyPr/>
        <a:lstStyle/>
        <a:p>
          <a:endParaRPr lang="en-US"/>
        </a:p>
      </dgm:t>
    </dgm:pt>
    <dgm:pt modelId="{C9BB5429-B948-4D0C-9177-A76FA337F946}" type="sibTrans" cxnId="{AFEAB8CD-5F0D-4F9B-BBFE-15D7442BFA0C}">
      <dgm:prSet/>
      <dgm:spPr/>
      <dgm:t>
        <a:bodyPr/>
        <a:lstStyle/>
        <a:p>
          <a:endParaRPr lang="en-US"/>
        </a:p>
      </dgm:t>
    </dgm:pt>
    <dgm:pt modelId="{CC655B71-69E8-4A38-860E-5B9F89BEE488}" type="pres">
      <dgm:prSet presAssocID="{A1C152CB-848E-4635-89F0-68B8CEB79F69}" presName="Name0" presStyleCnt="0">
        <dgm:presLayoutVars>
          <dgm:chMax val="7"/>
          <dgm:chPref val="7"/>
          <dgm:dir/>
        </dgm:presLayoutVars>
      </dgm:prSet>
      <dgm:spPr/>
      <dgm:t>
        <a:bodyPr/>
        <a:lstStyle/>
        <a:p>
          <a:endParaRPr lang="en-US"/>
        </a:p>
      </dgm:t>
    </dgm:pt>
    <dgm:pt modelId="{08FA57D0-E49C-4F81-A3BF-4DB0585E8D9C}" type="pres">
      <dgm:prSet presAssocID="{A1C152CB-848E-4635-89F0-68B8CEB79F69}" presName="Name1" presStyleCnt="0"/>
      <dgm:spPr/>
    </dgm:pt>
    <dgm:pt modelId="{467EE7BB-6CB7-4512-A5C3-834054BD75D2}" type="pres">
      <dgm:prSet presAssocID="{A1C152CB-848E-4635-89F0-68B8CEB79F69}" presName="cycle" presStyleCnt="0"/>
      <dgm:spPr/>
    </dgm:pt>
    <dgm:pt modelId="{38ECF71F-DF92-44D9-9292-9DA1B4140DE0}" type="pres">
      <dgm:prSet presAssocID="{A1C152CB-848E-4635-89F0-68B8CEB79F69}" presName="srcNode" presStyleLbl="node1" presStyleIdx="0" presStyleCnt="7"/>
      <dgm:spPr/>
    </dgm:pt>
    <dgm:pt modelId="{FC065650-D8ED-4E1D-A4E0-696435E2DBFA}" type="pres">
      <dgm:prSet presAssocID="{A1C152CB-848E-4635-89F0-68B8CEB79F69}" presName="conn" presStyleLbl="parChTrans1D2" presStyleIdx="0" presStyleCnt="1"/>
      <dgm:spPr/>
      <dgm:t>
        <a:bodyPr/>
        <a:lstStyle/>
        <a:p>
          <a:endParaRPr lang="en-US"/>
        </a:p>
      </dgm:t>
    </dgm:pt>
    <dgm:pt modelId="{24F8A433-82F9-48A8-9546-AEF081EEC623}" type="pres">
      <dgm:prSet presAssocID="{A1C152CB-848E-4635-89F0-68B8CEB79F69}" presName="extraNode" presStyleLbl="node1" presStyleIdx="0" presStyleCnt="7"/>
      <dgm:spPr/>
    </dgm:pt>
    <dgm:pt modelId="{8D4DA756-E9D4-4166-AEC5-34E06D093959}" type="pres">
      <dgm:prSet presAssocID="{A1C152CB-848E-4635-89F0-68B8CEB79F69}" presName="dstNode" presStyleLbl="node1" presStyleIdx="0" presStyleCnt="7"/>
      <dgm:spPr/>
    </dgm:pt>
    <dgm:pt modelId="{45DB8D89-E5E4-4E55-BD81-A80BD7061F72}" type="pres">
      <dgm:prSet presAssocID="{41F11DE0-E301-41AD-9896-C8FD015B3293}" presName="text_1" presStyleLbl="node1" presStyleIdx="0" presStyleCnt="7">
        <dgm:presLayoutVars>
          <dgm:bulletEnabled val="1"/>
        </dgm:presLayoutVars>
      </dgm:prSet>
      <dgm:spPr/>
      <dgm:t>
        <a:bodyPr/>
        <a:lstStyle/>
        <a:p>
          <a:endParaRPr lang="en-US"/>
        </a:p>
      </dgm:t>
    </dgm:pt>
    <dgm:pt modelId="{B36EA051-4177-4A76-861A-23526DFBCCC8}" type="pres">
      <dgm:prSet presAssocID="{41F11DE0-E301-41AD-9896-C8FD015B3293}" presName="accent_1" presStyleCnt="0"/>
      <dgm:spPr/>
    </dgm:pt>
    <dgm:pt modelId="{DE00C4A6-BA81-4419-97EA-DF30A7D12F85}" type="pres">
      <dgm:prSet presAssocID="{41F11DE0-E301-41AD-9896-C8FD015B3293}" presName="accentRepeatNode" presStyleLbl="solidFgAcc1" presStyleIdx="0" presStyleCnt="7"/>
      <dgm:spPr>
        <a:ln>
          <a:solidFill>
            <a:schemeClr val="tx1"/>
          </a:solidFill>
        </a:ln>
      </dgm:spPr>
      <dgm:t>
        <a:bodyPr/>
        <a:lstStyle/>
        <a:p>
          <a:endParaRPr lang="en-US"/>
        </a:p>
      </dgm:t>
    </dgm:pt>
    <dgm:pt modelId="{8F0DE414-3870-49D1-B73E-3DEA5BFD6239}" type="pres">
      <dgm:prSet presAssocID="{7DE577A8-8189-4656-AD1E-98F49FF10F17}" presName="text_2" presStyleLbl="node1" presStyleIdx="1" presStyleCnt="7">
        <dgm:presLayoutVars>
          <dgm:bulletEnabled val="1"/>
        </dgm:presLayoutVars>
      </dgm:prSet>
      <dgm:spPr/>
      <dgm:t>
        <a:bodyPr/>
        <a:lstStyle/>
        <a:p>
          <a:endParaRPr lang="en-US"/>
        </a:p>
      </dgm:t>
    </dgm:pt>
    <dgm:pt modelId="{AA93FBD2-A25A-40AD-B2A9-C649467AC244}" type="pres">
      <dgm:prSet presAssocID="{7DE577A8-8189-4656-AD1E-98F49FF10F17}" presName="accent_2" presStyleCnt="0"/>
      <dgm:spPr/>
    </dgm:pt>
    <dgm:pt modelId="{DC3BFF50-0337-43C9-BDC6-C7D105194740}" type="pres">
      <dgm:prSet presAssocID="{7DE577A8-8189-4656-AD1E-98F49FF10F17}" presName="accentRepeatNode" presStyleLbl="solidFgAcc1" presStyleIdx="1" presStyleCnt="7"/>
      <dgm:spPr>
        <a:ln>
          <a:solidFill>
            <a:schemeClr val="tx1"/>
          </a:solidFill>
        </a:ln>
      </dgm:spPr>
      <dgm:t>
        <a:bodyPr/>
        <a:lstStyle/>
        <a:p>
          <a:endParaRPr lang="en-US"/>
        </a:p>
      </dgm:t>
    </dgm:pt>
    <dgm:pt modelId="{26B5210D-D502-4EB7-95E3-795BB965FB87}" type="pres">
      <dgm:prSet presAssocID="{9E7866D0-9191-4480-ADFE-866DAA16EEBF}" presName="text_3" presStyleLbl="node1" presStyleIdx="2" presStyleCnt="7">
        <dgm:presLayoutVars>
          <dgm:bulletEnabled val="1"/>
        </dgm:presLayoutVars>
      </dgm:prSet>
      <dgm:spPr/>
      <dgm:t>
        <a:bodyPr/>
        <a:lstStyle/>
        <a:p>
          <a:endParaRPr lang="en-US"/>
        </a:p>
      </dgm:t>
    </dgm:pt>
    <dgm:pt modelId="{3AD34F36-EEEC-43C9-9E4E-095874B6449F}" type="pres">
      <dgm:prSet presAssocID="{9E7866D0-9191-4480-ADFE-866DAA16EEBF}" presName="accent_3" presStyleCnt="0"/>
      <dgm:spPr/>
    </dgm:pt>
    <dgm:pt modelId="{67E715A3-9CA3-4423-A86C-C3C47CC52A27}" type="pres">
      <dgm:prSet presAssocID="{9E7866D0-9191-4480-ADFE-866DAA16EEBF}" presName="accentRepeatNode" presStyleLbl="solidFgAcc1" presStyleIdx="2" presStyleCnt="7"/>
      <dgm:spPr>
        <a:ln>
          <a:solidFill>
            <a:schemeClr val="tx1"/>
          </a:solidFill>
        </a:ln>
      </dgm:spPr>
      <dgm:t>
        <a:bodyPr/>
        <a:lstStyle/>
        <a:p>
          <a:endParaRPr lang="en-US"/>
        </a:p>
      </dgm:t>
    </dgm:pt>
    <dgm:pt modelId="{49772EDD-64C2-463C-B31B-803E70F5942A}" type="pres">
      <dgm:prSet presAssocID="{7C4FEF4A-F356-48D0-859D-779FBA710837}" presName="text_4" presStyleLbl="node1" presStyleIdx="3" presStyleCnt="7">
        <dgm:presLayoutVars>
          <dgm:bulletEnabled val="1"/>
        </dgm:presLayoutVars>
      </dgm:prSet>
      <dgm:spPr/>
      <dgm:t>
        <a:bodyPr/>
        <a:lstStyle/>
        <a:p>
          <a:endParaRPr lang="en-US"/>
        </a:p>
      </dgm:t>
    </dgm:pt>
    <dgm:pt modelId="{BF4C7BC1-FB2C-4E0B-86A0-5E67EEC938F3}" type="pres">
      <dgm:prSet presAssocID="{7C4FEF4A-F356-48D0-859D-779FBA710837}" presName="accent_4" presStyleCnt="0"/>
      <dgm:spPr/>
    </dgm:pt>
    <dgm:pt modelId="{74745518-59F3-47EA-896E-B1E77906E4AD}" type="pres">
      <dgm:prSet presAssocID="{7C4FEF4A-F356-48D0-859D-779FBA710837}" presName="accentRepeatNode" presStyleLbl="solidFgAcc1" presStyleIdx="3" presStyleCnt="7"/>
      <dgm:spPr>
        <a:ln>
          <a:solidFill>
            <a:schemeClr val="tx1"/>
          </a:solidFill>
        </a:ln>
      </dgm:spPr>
      <dgm:t>
        <a:bodyPr/>
        <a:lstStyle/>
        <a:p>
          <a:endParaRPr lang="en-US"/>
        </a:p>
      </dgm:t>
    </dgm:pt>
    <dgm:pt modelId="{81EA986E-C876-4F36-8443-DA913DF593BE}" type="pres">
      <dgm:prSet presAssocID="{348FEE3E-12C4-4DB0-A49F-750916FC78CC}" presName="text_5" presStyleLbl="node1" presStyleIdx="4" presStyleCnt="7">
        <dgm:presLayoutVars>
          <dgm:bulletEnabled val="1"/>
        </dgm:presLayoutVars>
      </dgm:prSet>
      <dgm:spPr/>
      <dgm:t>
        <a:bodyPr/>
        <a:lstStyle/>
        <a:p>
          <a:endParaRPr lang="en-US"/>
        </a:p>
      </dgm:t>
    </dgm:pt>
    <dgm:pt modelId="{61EBADB1-7924-481D-B55A-495F980850DA}" type="pres">
      <dgm:prSet presAssocID="{348FEE3E-12C4-4DB0-A49F-750916FC78CC}" presName="accent_5" presStyleCnt="0"/>
      <dgm:spPr/>
    </dgm:pt>
    <dgm:pt modelId="{3A07DB31-8357-49D3-A4B9-E4F4D3F8FFCC}" type="pres">
      <dgm:prSet presAssocID="{348FEE3E-12C4-4DB0-A49F-750916FC78CC}" presName="accentRepeatNode" presStyleLbl="solidFgAcc1" presStyleIdx="4" presStyleCnt="7"/>
      <dgm:spPr>
        <a:ln>
          <a:solidFill>
            <a:schemeClr val="tx1"/>
          </a:solidFill>
        </a:ln>
      </dgm:spPr>
      <dgm:t>
        <a:bodyPr/>
        <a:lstStyle/>
        <a:p>
          <a:endParaRPr lang="en-US"/>
        </a:p>
      </dgm:t>
    </dgm:pt>
    <dgm:pt modelId="{BF3BFC01-E49C-41CC-8608-850D0F0D5A24}" type="pres">
      <dgm:prSet presAssocID="{488BF723-DA37-4E8A-A2D2-8EBDFB60BDE4}" presName="text_6" presStyleLbl="node1" presStyleIdx="5" presStyleCnt="7">
        <dgm:presLayoutVars>
          <dgm:bulletEnabled val="1"/>
        </dgm:presLayoutVars>
      </dgm:prSet>
      <dgm:spPr/>
      <dgm:t>
        <a:bodyPr/>
        <a:lstStyle/>
        <a:p>
          <a:endParaRPr lang="en-US"/>
        </a:p>
      </dgm:t>
    </dgm:pt>
    <dgm:pt modelId="{5D9CE182-7C16-4458-9745-D2FDD42D9E62}" type="pres">
      <dgm:prSet presAssocID="{488BF723-DA37-4E8A-A2D2-8EBDFB60BDE4}" presName="accent_6" presStyleCnt="0"/>
      <dgm:spPr/>
    </dgm:pt>
    <dgm:pt modelId="{85F552AA-25BE-4C15-8514-5F9341CFF106}" type="pres">
      <dgm:prSet presAssocID="{488BF723-DA37-4E8A-A2D2-8EBDFB60BDE4}" presName="accentRepeatNode" presStyleLbl="solidFgAcc1" presStyleIdx="5" presStyleCnt="7"/>
      <dgm:spPr>
        <a:ln>
          <a:solidFill>
            <a:schemeClr val="tx1"/>
          </a:solidFill>
        </a:ln>
      </dgm:spPr>
      <dgm:t>
        <a:bodyPr/>
        <a:lstStyle/>
        <a:p>
          <a:endParaRPr lang="en-US"/>
        </a:p>
      </dgm:t>
    </dgm:pt>
    <dgm:pt modelId="{E7571FE7-80DA-48DA-8EFF-60830EB06CE2}" type="pres">
      <dgm:prSet presAssocID="{01EE544F-DEC3-4327-BCE3-9D52D6014301}" presName="text_7" presStyleLbl="node1" presStyleIdx="6" presStyleCnt="7">
        <dgm:presLayoutVars>
          <dgm:bulletEnabled val="1"/>
        </dgm:presLayoutVars>
      </dgm:prSet>
      <dgm:spPr/>
      <dgm:t>
        <a:bodyPr/>
        <a:lstStyle/>
        <a:p>
          <a:endParaRPr lang="en-US"/>
        </a:p>
      </dgm:t>
    </dgm:pt>
    <dgm:pt modelId="{1B882213-0CA9-4DF3-A6FB-4CE33B72CCCB}" type="pres">
      <dgm:prSet presAssocID="{01EE544F-DEC3-4327-BCE3-9D52D6014301}" presName="accent_7" presStyleCnt="0"/>
      <dgm:spPr/>
    </dgm:pt>
    <dgm:pt modelId="{ABB4A37C-89AE-4503-B772-50377225A76D}" type="pres">
      <dgm:prSet presAssocID="{01EE544F-DEC3-4327-BCE3-9D52D6014301}" presName="accentRepeatNode" presStyleLbl="solidFgAcc1" presStyleIdx="6" presStyleCnt="7"/>
      <dgm:spPr>
        <a:ln>
          <a:solidFill>
            <a:schemeClr val="tx1"/>
          </a:solidFill>
        </a:ln>
      </dgm:spPr>
      <dgm:t>
        <a:bodyPr/>
        <a:lstStyle/>
        <a:p>
          <a:endParaRPr lang="en-US"/>
        </a:p>
      </dgm:t>
    </dgm:pt>
  </dgm:ptLst>
  <dgm:cxnLst>
    <dgm:cxn modelId="{704B45B7-B9FF-4C83-B999-5DEC092847E1}" srcId="{A1C152CB-848E-4635-89F0-68B8CEB79F69}" destId="{7DE577A8-8189-4656-AD1E-98F49FF10F17}" srcOrd="1" destOrd="0" parTransId="{EB4B5C32-28C0-499C-90A7-EEEC457D9085}" sibTransId="{0E676C61-ED44-45D9-B51B-63AFB617D275}"/>
    <dgm:cxn modelId="{36D7B55F-0D0E-4915-B3C2-B86797D1C32C}" srcId="{A1C152CB-848E-4635-89F0-68B8CEB79F69}" destId="{01EE544F-DEC3-4327-BCE3-9D52D6014301}" srcOrd="6" destOrd="0" parTransId="{B1967CFE-175B-4C01-A4C0-AE7F542FEACE}" sibTransId="{905C3638-131F-482C-B317-4CEB33AF7ABA}"/>
    <dgm:cxn modelId="{AFEAB8CD-5F0D-4F9B-BBFE-15D7442BFA0C}" srcId="{A1C152CB-848E-4635-89F0-68B8CEB79F69}" destId="{488BF723-DA37-4E8A-A2D2-8EBDFB60BDE4}" srcOrd="5" destOrd="0" parTransId="{D9B1E56C-9593-41FB-9AF1-5FAFF7C5C6B8}" sibTransId="{C9BB5429-B948-4D0C-9177-A76FA337F946}"/>
    <dgm:cxn modelId="{DF111381-A81B-4D63-BABE-AB9BBE2E275A}" srcId="{A1C152CB-848E-4635-89F0-68B8CEB79F69}" destId="{348FEE3E-12C4-4DB0-A49F-750916FC78CC}" srcOrd="4" destOrd="0" parTransId="{7286BCB3-1EBD-4830-B8D5-5AD3F813013A}" sibTransId="{7FD9CB7C-C406-4956-8159-769BE5F84AB1}"/>
    <dgm:cxn modelId="{AED5F461-3486-40CC-8BB4-D63E3FA77FF2}" type="presOf" srcId="{41F11DE0-E301-41AD-9896-C8FD015B3293}" destId="{45DB8D89-E5E4-4E55-BD81-A80BD7061F72}" srcOrd="0" destOrd="0" presId="urn:microsoft.com/office/officeart/2008/layout/VerticalCurvedList"/>
    <dgm:cxn modelId="{3166F76C-91FD-4327-8BD8-A26AAEDFF3E4}" srcId="{A1C152CB-848E-4635-89F0-68B8CEB79F69}" destId="{7C4FEF4A-F356-48D0-859D-779FBA710837}" srcOrd="3" destOrd="0" parTransId="{881FDE46-B00D-4FB5-BB70-B40225992C8D}" sibTransId="{26F5F12C-D606-4A93-AD82-C6110F1660D5}"/>
    <dgm:cxn modelId="{3980F3A5-D3C3-444D-819B-27E76466DC0F}" type="presOf" srcId="{348FEE3E-12C4-4DB0-A49F-750916FC78CC}" destId="{81EA986E-C876-4F36-8443-DA913DF593BE}" srcOrd="0" destOrd="0" presId="urn:microsoft.com/office/officeart/2008/layout/VerticalCurvedList"/>
    <dgm:cxn modelId="{344F6408-1BAE-46ED-A1A0-4EB9CC1B9C01}" type="presOf" srcId="{01EE544F-DEC3-4327-BCE3-9D52D6014301}" destId="{E7571FE7-80DA-48DA-8EFF-60830EB06CE2}" srcOrd="0" destOrd="0" presId="urn:microsoft.com/office/officeart/2008/layout/VerticalCurvedList"/>
    <dgm:cxn modelId="{1EE277F1-C850-4039-B0A2-D3D5A64D1E4E}" srcId="{A1C152CB-848E-4635-89F0-68B8CEB79F69}" destId="{41F11DE0-E301-41AD-9896-C8FD015B3293}" srcOrd="0" destOrd="0" parTransId="{FC063E04-D695-4336-8F9D-883CAABB3A88}" sibTransId="{05379D71-3DA9-480E-8C2B-591606C978C8}"/>
    <dgm:cxn modelId="{39163352-1F90-483F-B981-66740AA850AD}" type="presOf" srcId="{7DE577A8-8189-4656-AD1E-98F49FF10F17}" destId="{8F0DE414-3870-49D1-B73E-3DEA5BFD6239}" srcOrd="0" destOrd="0" presId="urn:microsoft.com/office/officeart/2008/layout/VerticalCurvedList"/>
    <dgm:cxn modelId="{1FBF7C0A-D484-4F87-BDFE-F86A396E47CE}" srcId="{A1C152CB-848E-4635-89F0-68B8CEB79F69}" destId="{9E7866D0-9191-4480-ADFE-866DAA16EEBF}" srcOrd="2" destOrd="0" parTransId="{A2DD4C8D-8ED8-4090-A358-8B8EA760B308}" sibTransId="{C29499AC-C3A1-4B31-BA97-D1E18103550C}"/>
    <dgm:cxn modelId="{7CC8E6FF-7BA7-4662-BD43-4857B3D27EB8}" type="presOf" srcId="{7C4FEF4A-F356-48D0-859D-779FBA710837}" destId="{49772EDD-64C2-463C-B31B-803E70F5942A}" srcOrd="0" destOrd="0" presId="urn:microsoft.com/office/officeart/2008/layout/VerticalCurvedList"/>
    <dgm:cxn modelId="{2A829CAB-EF12-4345-9731-B2A570A146C5}" type="presOf" srcId="{05379D71-3DA9-480E-8C2B-591606C978C8}" destId="{FC065650-D8ED-4E1D-A4E0-696435E2DBFA}" srcOrd="0" destOrd="0" presId="urn:microsoft.com/office/officeart/2008/layout/VerticalCurvedList"/>
    <dgm:cxn modelId="{2261C5FC-F464-44AC-8A97-17BF3C8583D9}" type="presOf" srcId="{9E7866D0-9191-4480-ADFE-866DAA16EEBF}" destId="{26B5210D-D502-4EB7-95E3-795BB965FB87}" srcOrd="0" destOrd="0" presId="urn:microsoft.com/office/officeart/2008/layout/VerticalCurvedList"/>
    <dgm:cxn modelId="{BADEB113-2219-474A-9D80-F7D67EE1F800}" type="presOf" srcId="{A1C152CB-848E-4635-89F0-68B8CEB79F69}" destId="{CC655B71-69E8-4A38-860E-5B9F89BEE488}" srcOrd="0" destOrd="0" presId="urn:microsoft.com/office/officeart/2008/layout/VerticalCurvedList"/>
    <dgm:cxn modelId="{A3137BF7-ECBA-4897-AD8B-853D29CEE985}" type="presOf" srcId="{488BF723-DA37-4E8A-A2D2-8EBDFB60BDE4}" destId="{BF3BFC01-E49C-41CC-8608-850D0F0D5A24}" srcOrd="0" destOrd="0" presId="urn:microsoft.com/office/officeart/2008/layout/VerticalCurvedList"/>
    <dgm:cxn modelId="{E6676BCF-8538-4671-883F-F54D2EE1B17B}" type="presParOf" srcId="{CC655B71-69E8-4A38-860E-5B9F89BEE488}" destId="{08FA57D0-E49C-4F81-A3BF-4DB0585E8D9C}" srcOrd="0" destOrd="0" presId="urn:microsoft.com/office/officeart/2008/layout/VerticalCurvedList"/>
    <dgm:cxn modelId="{F09E31B3-E0C7-4826-8533-AC1035E2D5C7}" type="presParOf" srcId="{08FA57D0-E49C-4F81-A3BF-4DB0585E8D9C}" destId="{467EE7BB-6CB7-4512-A5C3-834054BD75D2}" srcOrd="0" destOrd="0" presId="urn:microsoft.com/office/officeart/2008/layout/VerticalCurvedList"/>
    <dgm:cxn modelId="{EA623EAE-46B8-447A-8A9F-2ED067D958C8}" type="presParOf" srcId="{467EE7BB-6CB7-4512-A5C3-834054BD75D2}" destId="{38ECF71F-DF92-44D9-9292-9DA1B4140DE0}" srcOrd="0" destOrd="0" presId="urn:microsoft.com/office/officeart/2008/layout/VerticalCurvedList"/>
    <dgm:cxn modelId="{06DB1FD0-93DB-46F3-A8CE-C87CB5C118C0}" type="presParOf" srcId="{467EE7BB-6CB7-4512-A5C3-834054BD75D2}" destId="{FC065650-D8ED-4E1D-A4E0-696435E2DBFA}" srcOrd="1" destOrd="0" presId="urn:microsoft.com/office/officeart/2008/layout/VerticalCurvedList"/>
    <dgm:cxn modelId="{9B67395A-C091-4328-BF62-2DD3614E1A82}" type="presParOf" srcId="{467EE7BB-6CB7-4512-A5C3-834054BD75D2}" destId="{24F8A433-82F9-48A8-9546-AEF081EEC623}" srcOrd="2" destOrd="0" presId="urn:microsoft.com/office/officeart/2008/layout/VerticalCurvedList"/>
    <dgm:cxn modelId="{88B75334-836B-44C0-B35C-B9B4D9EF52ED}" type="presParOf" srcId="{467EE7BB-6CB7-4512-A5C3-834054BD75D2}" destId="{8D4DA756-E9D4-4166-AEC5-34E06D093959}" srcOrd="3" destOrd="0" presId="urn:microsoft.com/office/officeart/2008/layout/VerticalCurvedList"/>
    <dgm:cxn modelId="{56BBD45E-BB33-4C3F-8F70-1FC2498737CB}" type="presParOf" srcId="{08FA57D0-E49C-4F81-A3BF-4DB0585E8D9C}" destId="{45DB8D89-E5E4-4E55-BD81-A80BD7061F72}" srcOrd="1" destOrd="0" presId="urn:microsoft.com/office/officeart/2008/layout/VerticalCurvedList"/>
    <dgm:cxn modelId="{EC75FB6F-6A0B-4B73-894C-4D8BB7EC0150}" type="presParOf" srcId="{08FA57D0-E49C-4F81-A3BF-4DB0585E8D9C}" destId="{B36EA051-4177-4A76-861A-23526DFBCCC8}" srcOrd="2" destOrd="0" presId="urn:microsoft.com/office/officeart/2008/layout/VerticalCurvedList"/>
    <dgm:cxn modelId="{A055ADBC-2DA0-43A3-B050-C81E6BAEF7B9}" type="presParOf" srcId="{B36EA051-4177-4A76-861A-23526DFBCCC8}" destId="{DE00C4A6-BA81-4419-97EA-DF30A7D12F85}" srcOrd="0" destOrd="0" presId="urn:microsoft.com/office/officeart/2008/layout/VerticalCurvedList"/>
    <dgm:cxn modelId="{995F033F-1BF6-4DC8-AC0C-CE6B5B3112EE}" type="presParOf" srcId="{08FA57D0-E49C-4F81-A3BF-4DB0585E8D9C}" destId="{8F0DE414-3870-49D1-B73E-3DEA5BFD6239}" srcOrd="3" destOrd="0" presId="urn:microsoft.com/office/officeart/2008/layout/VerticalCurvedList"/>
    <dgm:cxn modelId="{53DA3DB2-DCB0-4D96-B59D-8F0D8EB9A7A7}" type="presParOf" srcId="{08FA57D0-E49C-4F81-A3BF-4DB0585E8D9C}" destId="{AA93FBD2-A25A-40AD-B2A9-C649467AC244}" srcOrd="4" destOrd="0" presId="urn:microsoft.com/office/officeart/2008/layout/VerticalCurvedList"/>
    <dgm:cxn modelId="{68F42C99-E001-4D96-A93D-5F120C83CAD2}" type="presParOf" srcId="{AA93FBD2-A25A-40AD-B2A9-C649467AC244}" destId="{DC3BFF50-0337-43C9-BDC6-C7D105194740}" srcOrd="0" destOrd="0" presId="urn:microsoft.com/office/officeart/2008/layout/VerticalCurvedList"/>
    <dgm:cxn modelId="{99E534FA-FD33-4706-8A0D-854AE897B0C1}" type="presParOf" srcId="{08FA57D0-E49C-4F81-A3BF-4DB0585E8D9C}" destId="{26B5210D-D502-4EB7-95E3-795BB965FB87}" srcOrd="5" destOrd="0" presId="urn:microsoft.com/office/officeart/2008/layout/VerticalCurvedList"/>
    <dgm:cxn modelId="{DAF47554-359A-4910-9B13-B588C7B07BED}" type="presParOf" srcId="{08FA57D0-E49C-4F81-A3BF-4DB0585E8D9C}" destId="{3AD34F36-EEEC-43C9-9E4E-095874B6449F}" srcOrd="6" destOrd="0" presId="urn:microsoft.com/office/officeart/2008/layout/VerticalCurvedList"/>
    <dgm:cxn modelId="{03FD32C3-F43C-43CE-A9B3-39C3F696A992}" type="presParOf" srcId="{3AD34F36-EEEC-43C9-9E4E-095874B6449F}" destId="{67E715A3-9CA3-4423-A86C-C3C47CC52A27}" srcOrd="0" destOrd="0" presId="urn:microsoft.com/office/officeart/2008/layout/VerticalCurvedList"/>
    <dgm:cxn modelId="{11ACE886-07EF-4A48-8D2C-613CC138ABAC}" type="presParOf" srcId="{08FA57D0-E49C-4F81-A3BF-4DB0585E8D9C}" destId="{49772EDD-64C2-463C-B31B-803E70F5942A}" srcOrd="7" destOrd="0" presId="urn:microsoft.com/office/officeart/2008/layout/VerticalCurvedList"/>
    <dgm:cxn modelId="{102F3C4B-7ACA-43A7-A34D-22C41C04B3A3}" type="presParOf" srcId="{08FA57D0-E49C-4F81-A3BF-4DB0585E8D9C}" destId="{BF4C7BC1-FB2C-4E0B-86A0-5E67EEC938F3}" srcOrd="8" destOrd="0" presId="urn:microsoft.com/office/officeart/2008/layout/VerticalCurvedList"/>
    <dgm:cxn modelId="{B9B56CAC-F658-4F6A-BD86-FCB1681D3230}" type="presParOf" srcId="{BF4C7BC1-FB2C-4E0B-86A0-5E67EEC938F3}" destId="{74745518-59F3-47EA-896E-B1E77906E4AD}" srcOrd="0" destOrd="0" presId="urn:microsoft.com/office/officeart/2008/layout/VerticalCurvedList"/>
    <dgm:cxn modelId="{7B6E3327-99E9-40E6-9D30-FE20851D06D4}" type="presParOf" srcId="{08FA57D0-E49C-4F81-A3BF-4DB0585E8D9C}" destId="{81EA986E-C876-4F36-8443-DA913DF593BE}" srcOrd="9" destOrd="0" presId="urn:microsoft.com/office/officeart/2008/layout/VerticalCurvedList"/>
    <dgm:cxn modelId="{FBC5CD37-1578-452E-B3DA-BDB3C3F4DF4B}" type="presParOf" srcId="{08FA57D0-E49C-4F81-A3BF-4DB0585E8D9C}" destId="{61EBADB1-7924-481D-B55A-495F980850DA}" srcOrd="10" destOrd="0" presId="urn:microsoft.com/office/officeart/2008/layout/VerticalCurvedList"/>
    <dgm:cxn modelId="{8B391C7B-4AD1-4C96-9CA1-8D891AE41432}" type="presParOf" srcId="{61EBADB1-7924-481D-B55A-495F980850DA}" destId="{3A07DB31-8357-49D3-A4B9-E4F4D3F8FFCC}" srcOrd="0" destOrd="0" presId="urn:microsoft.com/office/officeart/2008/layout/VerticalCurvedList"/>
    <dgm:cxn modelId="{0E51653B-A165-4623-A560-88768D9EC030}" type="presParOf" srcId="{08FA57D0-E49C-4F81-A3BF-4DB0585E8D9C}" destId="{BF3BFC01-E49C-41CC-8608-850D0F0D5A24}" srcOrd="11" destOrd="0" presId="urn:microsoft.com/office/officeart/2008/layout/VerticalCurvedList"/>
    <dgm:cxn modelId="{FC9D6AFE-0D6A-4175-B658-70434EBA170E}" type="presParOf" srcId="{08FA57D0-E49C-4F81-A3BF-4DB0585E8D9C}" destId="{5D9CE182-7C16-4458-9745-D2FDD42D9E62}" srcOrd="12" destOrd="0" presId="urn:microsoft.com/office/officeart/2008/layout/VerticalCurvedList"/>
    <dgm:cxn modelId="{29A97BC3-B702-47BE-99A6-F424177E8DA5}" type="presParOf" srcId="{5D9CE182-7C16-4458-9745-D2FDD42D9E62}" destId="{85F552AA-25BE-4C15-8514-5F9341CFF106}" srcOrd="0" destOrd="0" presId="urn:microsoft.com/office/officeart/2008/layout/VerticalCurvedList"/>
    <dgm:cxn modelId="{EA667B9E-C6F3-462B-8846-05F9D0BC08DA}" type="presParOf" srcId="{08FA57D0-E49C-4F81-A3BF-4DB0585E8D9C}" destId="{E7571FE7-80DA-48DA-8EFF-60830EB06CE2}" srcOrd="13" destOrd="0" presId="urn:microsoft.com/office/officeart/2008/layout/VerticalCurvedList"/>
    <dgm:cxn modelId="{4723C53A-523A-42A4-A8FB-D1876C0414C9}" type="presParOf" srcId="{08FA57D0-E49C-4F81-A3BF-4DB0585E8D9C}" destId="{1B882213-0CA9-4DF3-A6FB-4CE33B72CCCB}" srcOrd="14" destOrd="0" presId="urn:microsoft.com/office/officeart/2008/layout/VerticalCurvedList"/>
    <dgm:cxn modelId="{00F3C35B-E1F7-47E2-8474-B0244A0EC92F}" type="presParOf" srcId="{1B882213-0CA9-4DF3-A6FB-4CE33B72CCCB}" destId="{ABB4A37C-89AE-4503-B772-50377225A76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65650-D8ED-4E1D-A4E0-696435E2DBFA}">
      <dsp:nvSpPr>
        <dsp:cNvPr id="0" name=""/>
        <dsp:cNvSpPr/>
      </dsp:nvSpPr>
      <dsp:spPr>
        <a:xfrm>
          <a:off x="-4951841" y="-490705"/>
          <a:ext cx="5899536" cy="5899536"/>
        </a:xfrm>
        <a:prstGeom prst="blockArc">
          <a:avLst>
            <a:gd name="adj1" fmla="val 18900000"/>
            <a:gd name="adj2" fmla="val 2700000"/>
            <a:gd name="adj3" fmla="val 366"/>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5DB8D89-E5E4-4E55-BD81-A80BD7061F72}">
      <dsp:nvSpPr>
        <dsp:cNvPr id="0" name=""/>
        <dsp:cNvSpPr/>
      </dsp:nvSpPr>
      <dsp:spPr>
        <a:xfrm>
          <a:off x="307362" y="467494"/>
          <a:ext cx="3139344" cy="398190"/>
        </a:xfrm>
        <a:prstGeom prst="rect">
          <a:avLst/>
        </a:prstGeom>
        <a:gradFill flip="none" rotWithShape="1">
          <a:gsLst>
            <a:gs pos="3000">
              <a:srgbClr val="1A8D48"/>
            </a:gs>
            <a:gs pos="42000">
              <a:srgbClr val="FFFF00"/>
            </a:gs>
            <a:gs pos="68680">
              <a:srgbClr val="FFC000"/>
            </a:gs>
            <a:gs pos="100000">
              <a:srgbClr val="FF0000"/>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Life's Meaning/ Purpose</a:t>
          </a:r>
        </a:p>
      </dsp:txBody>
      <dsp:txXfrm>
        <a:off x="307362" y="467494"/>
        <a:ext cx="3139344" cy="398190"/>
      </dsp:txXfrm>
    </dsp:sp>
    <dsp:sp modelId="{DE00C4A6-BA81-4419-97EA-DF30A7D12F85}">
      <dsp:nvSpPr>
        <dsp:cNvPr id="0" name=""/>
        <dsp:cNvSpPr/>
      </dsp:nvSpPr>
      <dsp:spPr>
        <a:xfrm>
          <a:off x="58493" y="417721"/>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F0DE414-3870-49D1-B73E-3DEA5BFD6239}">
      <dsp:nvSpPr>
        <dsp:cNvPr id="0" name=""/>
        <dsp:cNvSpPr/>
      </dsp:nvSpPr>
      <dsp:spPr>
        <a:xfrm>
          <a:off x="667959" y="1065131"/>
          <a:ext cx="2778747" cy="398190"/>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Hope for life/future</a:t>
          </a:r>
        </a:p>
      </dsp:txBody>
      <dsp:txXfrm>
        <a:off x="667959" y="1065131"/>
        <a:ext cx="2778747" cy="398190"/>
      </dsp:txXfrm>
    </dsp:sp>
    <dsp:sp modelId="{DC3BFF50-0337-43C9-BDC6-C7D105194740}">
      <dsp:nvSpPr>
        <dsp:cNvPr id="0" name=""/>
        <dsp:cNvSpPr/>
      </dsp:nvSpPr>
      <dsp:spPr>
        <a:xfrm>
          <a:off x="419090" y="1015357"/>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6B5210D-D502-4EB7-95E3-795BB965FB87}">
      <dsp:nvSpPr>
        <dsp:cNvPr id="0" name=""/>
        <dsp:cNvSpPr/>
      </dsp:nvSpPr>
      <dsp:spPr>
        <a:xfrm>
          <a:off x="865565" y="1662330"/>
          <a:ext cx="2581141" cy="398190"/>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Sound Moral Decisions</a:t>
          </a:r>
        </a:p>
      </dsp:txBody>
      <dsp:txXfrm>
        <a:off x="865565" y="1662330"/>
        <a:ext cx="2581141" cy="398190"/>
      </dsp:txXfrm>
    </dsp:sp>
    <dsp:sp modelId="{67E715A3-9CA3-4423-A86C-C3C47CC52A27}">
      <dsp:nvSpPr>
        <dsp:cNvPr id="0" name=""/>
        <dsp:cNvSpPr/>
      </dsp:nvSpPr>
      <dsp:spPr>
        <a:xfrm>
          <a:off x="616696" y="1612556"/>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9772EDD-64C2-463C-B31B-803E70F5942A}">
      <dsp:nvSpPr>
        <dsp:cNvPr id="0" name=""/>
        <dsp:cNvSpPr/>
      </dsp:nvSpPr>
      <dsp:spPr>
        <a:xfrm>
          <a:off x="928658" y="2259966"/>
          <a:ext cx="2518048" cy="398190"/>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Engaged with family and community</a:t>
          </a:r>
        </a:p>
      </dsp:txBody>
      <dsp:txXfrm>
        <a:off x="928658" y="2259966"/>
        <a:ext cx="2518048" cy="398190"/>
      </dsp:txXfrm>
    </dsp:sp>
    <dsp:sp modelId="{74745518-59F3-47EA-896E-B1E77906E4AD}">
      <dsp:nvSpPr>
        <dsp:cNvPr id="0" name=""/>
        <dsp:cNvSpPr/>
      </dsp:nvSpPr>
      <dsp:spPr>
        <a:xfrm>
          <a:off x="679789" y="2210192"/>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1EA986E-C876-4F36-8443-DA913DF593BE}">
      <dsp:nvSpPr>
        <dsp:cNvPr id="0" name=""/>
        <dsp:cNvSpPr/>
      </dsp:nvSpPr>
      <dsp:spPr>
        <a:xfrm>
          <a:off x="865565" y="2857603"/>
          <a:ext cx="2581141" cy="398190"/>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Able to Forgive self and others</a:t>
          </a:r>
        </a:p>
      </dsp:txBody>
      <dsp:txXfrm>
        <a:off x="865565" y="2857603"/>
        <a:ext cx="2581141" cy="398190"/>
      </dsp:txXfrm>
    </dsp:sp>
    <dsp:sp modelId="{3A07DB31-8357-49D3-A4B9-E4F4D3F8FFCC}">
      <dsp:nvSpPr>
        <dsp:cNvPr id="0" name=""/>
        <dsp:cNvSpPr/>
      </dsp:nvSpPr>
      <dsp:spPr>
        <a:xfrm>
          <a:off x="616696" y="2807829"/>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F3BFC01-E49C-41CC-8608-850D0F0D5A24}">
      <dsp:nvSpPr>
        <dsp:cNvPr id="0" name=""/>
        <dsp:cNvSpPr/>
      </dsp:nvSpPr>
      <dsp:spPr>
        <a:xfrm>
          <a:off x="667959" y="3454801"/>
          <a:ext cx="2778747" cy="398190"/>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Respectful of others</a:t>
          </a:r>
        </a:p>
      </dsp:txBody>
      <dsp:txXfrm>
        <a:off x="667959" y="3454801"/>
        <a:ext cx="2778747" cy="398190"/>
      </dsp:txXfrm>
    </dsp:sp>
    <dsp:sp modelId="{85F552AA-25BE-4C15-8514-5F9341CFF106}">
      <dsp:nvSpPr>
        <dsp:cNvPr id="0" name=""/>
        <dsp:cNvSpPr/>
      </dsp:nvSpPr>
      <dsp:spPr>
        <a:xfrm>
          <a:off x="419090" y="3405027"/>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7571FE7-80DA-48DA-8EFF-60830EB06CE2}">
      <dsp:nvSpPr>
        <dsp:cNvPr id="0" name=""/>
        <dsp:cNvSpPr/>
      </dsp:nvSpPr>
      <dsp:spPr>
        <a:xfrm>
          <a:off x="307362" y="4052438"/>
          <a:ext cx="3139344" cy="398190"/>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30480" rIns="30480" bIns="30480" numCol="1" spcCol="1270" anchor="ctr" anchorCtr="0">
          <a:noAutofit/>
        </a:bodyPr>
        <a:lstStyle/>
        <a:p>
          <a:pPr lvl="0" algn="l" defTabSz="533400">
            <a:lnSpc>
              <a:spcPct val="90000"/>
            </a:lnSpc>
            <a:spcBef>
              <a:spcPct val="0"/>
            </a:spcBef>
            <a:spcAft>
              <a:spcPct val="35000"/>
            </a:spcAft>
          </a:pPr>
          <a:r>
            <a:rPr lang="en-US" sz="1200" b="1" kern="1200" dirty="0">
              <a:solidFill>
                <a:schemeClr val="tx1"/>
              </a:solidFill>
              <a:latin typeface="Calibri"/>
              <a:ea typeface="+mn-ea"/>
              <a:cs typeface="+mn-cs"/>
            </a:rPr>
            <a:t>Engaged in </a:t>
          </a:r>
          <a:r>
            <a:rPr lang="en-US" sz="1200" b="1" kern="1200" dirty="0" smtClean="0">
              <a:solidFill>
                <a:schemeClr val="tx1"/>
              </a:solidFill>
              <a:latin typeface="Calibri"/>
              <a:ea typeface="+mn-ea"/>
              <a:cs typeface="+mn-cs"/>
            </a:rPr>
            <a:t>Core </a:t>
          </a:r>
          <a:r>
            <a:rPr lang="en-US" sz="1200" b="1" kern="1200" dirty="0">
              <a:solidFill>
                <a:schemeClr val="tx1"/>
              </a:solidFill>
              <a:latin typeface="Calibri"/>
              <a:ea typeface="+mn-ea"/>
              <a:cs typeface="+mn-cs"/>
            </a:rPr>
            <a:t>Values and beliefs</a:t>
          </a:r>
        </a:p>
      </dsp:txBody>
      <dsp:txXfrm>
        <a:off x="307362" y="4052438"/>
        <a:ext cx="3139344" cy="398190"/>
      </dsp:txXfrm>
    </dsp:sp>
    <dsp:sp modelId="{ABB4A37C-89AE-4503-B772-50377225A76D}">
      <dsp:nvSpPr>
        <dsp:cNvPr id="0" name=""/>
        <dsp:cNvSpPr/>
      </dsp:nvSpPr>
      <dsp:spPr>
        <a:xfrm>
          <a:off x="58493" y="4002664"/>
          <a:ext cx="497738" cy="497738"/>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65650-D8ED-4E1D-A4E0-696435E2DBFA}">
      <dsp:nvSpPr>
        <dsp:cNvPr id="0" name=""/>
        <dsp:cNvSpPr/>
      </dsp:nvSpPr>
      <dsp:spPr>
        <a:xfrm>
          <a:off x="-5795732" y="-887589"/>
          <a:ext cx="6904188" cy="6904188"/>
        </a:xfrm>
        <a:prstGeom prst="blockArc">
          <a:avLst>
            <a:gd name="adj1" fmla="val 18900000"/>
            <a:gd name="adj2" fmla="val 2700000"/>
            <a:gd name="adj3" fmla="val 313"/>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5DB8D89-E5E4-4E55-BD81-A80BD7061F72}">
      <dsp:nvSpPr>
        <dsp:cNvPr id="0" name=""/>
        <dsp:cNvSpPr/>
      </dsp:nvSpPr>
      <dsp:spPr>
        <a:xfrm>
          <a:off x="359799" y="233164"/>
          <a:ext cx="5820127" cy="466124"/>
        </a:xfrm>
        <a:prstGeom prst="rect">
          <a:avLst/>
        </a:prstGeom>
        <a:gradFill flip="none" rotWithShape="1">
          <a:gsLst>
            <a:gs pos="3000">
              <a:srgbClr val="1A8D48"/>
            </a:gs>
            <a:gs pos="42000">
              <a:srgbClr val="FFFF00"/>
            </a:gs>
            <a:gs pos="68680">
              <a:srgbClr val="FFC000"/>
            </a:gs>
            <a:gs pos="100000">
              <a:srgbClr val="FF0000"/>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Life's Meaning/ Purpose</a:t>
          </a:r>
        </a:p>
      </dsp:txBody>
      <dsp:txXfrm>
        <a:off x="359799" y="233164"/>
        <a:ext cx="5820127" cy="466124"/>
      </dsp:txXfrm>
    </dsp:sp>
    <dsp:sp modelId="{DE00C4A6-BA81-4419-97EA-DF30A7D12F85}">
      <dsp:nvSpPr>
        <dsp:cNvPr id="0" name=""/>
        <dsp:cNvSpPr/>
      </dsp:nvSpPr>
      <dsp:spPr>
        <a:xfrm>
          <a:off x="68472" y="174899"/>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F0DE414-3870-49D1-B73E-3DEA5BFD6239}">
      <dsp:nvSpPr>
        <dsp:cNvPr id="0" name=""/>
        <dsp:cNvSpPr/>
      </dsp:nvSpPr>
      <dsp:spPr>
        <a:xfrm>
          <a:off x="781917" y="932761"/>
          <a:ext cx="5398010" cy="466124"/>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Hope for life/future</a:t>
          </a:r>
        </a:p>
      </dsp:txBody>
      <dsp:txXfrm>
        <a:off x="781917" y="932761"/>
        <a:ext cx="5398010" cy="466124"/>
      </dsp:txXfrm>
    </dsp:sp>
    <dsp:sp modelId="{DC3BFF50-0337-43C9-BDC6-C7D105194740}">
      <dsp:nvSpPr>
        <dsp:cNvPr id="0" name=""/>
        <dsp:cNvSpPr/>
      </dsp:nvSpPr>
      <dsp:spPr>
        <a:xfrm>
          <a:off x="490589" y="874496"/>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6B5210D-D502-4EB7-95E3-795BB965FB87}">
      <dsp:nvSpPr>
        <dsp:cNvPr id="0" name=""/>
        <dsp:cNvSpPr/>
      </dsp:nvSpPr>
      <dsp:spPr>
        <a:xfrm>
          <a:off x="1013235" y="1631845"/>
          <a:ext cx="5166692" cy="466124"/>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Sound Moral Decisions</a:t>
          </a:r>
        </a:p>
      </dsp:txBody>
      <dsp:txXfrm>
        <a:off x="1013235" y="1631845"/>
        <a:ext cx="5166692" cy="466124"/>
      </dsp:txXfrm>
    </dsp:sp>
    <dsp:sp modelId="{67E715A3-9CA3-4423-A86C-C3C47CC52A27}">
      <dsp:nvSpPr>
        <dsp:cNvPr id="0" name=""/>
        <dsp:cNvSpPr/>
      </dsp:nvSpPr>
      <dsp:spPr>
        <a:xfrm>
          <a:off x="721908" y="1573579"/>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49772EDD-64C2-463C-B31B-803E70F5942A}">
      <dsp:nvSpPr>
        <dsp:cNvPr id="0" name=""/>
        <dsp:cNvSpPr/>
      </dsp:nvSpPr>
      <dsp:spPr>
        <a:xfrm>
          <a:off x="1087093" y="2331442"/>
          <a:ext cx="5092834" cy="466124"/>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Engaged with family and community</a:t>
          </a:r>
        </a:p>
      </dsp:txBody>
      <dsp:txXfrm>
        <a:off x="1087093" y="2331442"/>
        <a:ext cx="5092834" cy="466124"/>
      </dsp:txXfrm>
    </dsp:sp>
    <dsp:sp modelId="{74745518-59F3-47EA-896E-B1E77906E4AD}">
      <dsp:nvSpPr>
        <dsp:cNvPr id="0" name=""/>
        <dsp:cNvSpPr/>
      </dsp:nvSpPr>
      <dsp:spPr>
        <a:xfrm>
          <a:off x="795765" y="2273176"/>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81EA986E-C876-4F36-8443-DA913DF593BE}">
      <dsp:nvSpPr>
        <dsp:cNvPr id="0" name=""/>
        <dsp:cNvSpPr/>
      </dsp:nvSpPr>
      <dsp:spPr>
        <a:xfrm>
          <a:off x="1013235" y="3031039"/>
          <a:ext cx="5166692" cy="466124"/>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Able to Forgive self and others</a:t>
          </a:r>
        </a:p>
      </dsp:txBody>
      <dsp:txXfrm>
        <a:off x="1013235" y="3031039"/>
        <a:ext cx="5166692" cy="466124"/>
      </dsp:txXfrm>
    </dsp:sp>
    <dsp:sp modelId="{3A07DB31-8357-49D3-A4B9-E4F4D3F8FFCC}">
      <dsp:nvSpPr>
        <dsp:cNvPr id="0" name=""/>
        <dsp:cNvSpPr/>
      </dsp:nvSpPr>
      <dsp:spPr>
        <a:xfrm>
          <a:off x="721908" y="2972773"/>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F3BFC01-E49C-41CC-8608-850D0F0D5A24}">
      <dsp:nvSpPr>
        <dsp:cNvPr id="0" name=""/>
        <dsp:cNvSpPr/>
      </dsp:nvSpPr>
      <dsp:spPr>
        <a:xfrm>
          <a:off x="781917" y="3730123"/>
          <a:ext cx="5398010" cy="466124"/>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Respectful of others</a:t>
          </a:r>
        </a:p>
      </dsp:txBody>
      <dsp:txXfrm>
        <a:off x="781917" y="3730123"/>
        <a:ext cx="5398010" cy="466124"/>
      </dsp:txXfrm>
    </dsp:sp>
    <dsp:sp modelId="{85F552AA-25BE-4C15-8514-5F9341CFF106}">
      <dsp:nvSpPr>
        <dsp:cNvPr id="0" name=""/>
        <dsp:cNvSpPr/>
      </dsp:nvSpPr>
      <dsp:spPr>
        <a:xfrm>
          <a:off x="490589" y="3671857"/>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E7571FE7-80DA-48DA-8EFF-60830EB06CE2}">
      <dsp:nvSpPr>
        <dsp:cNvPr id="0" name=""/>
        <dsp:cNvSpPr/>
      </dsp:nvSpPr>
      <dsp:spPr>
        <a:xfrm>
          <a:off x="359799" y="4429719"/>
          <a:ext cx="5820127" cy="466124"/>
        </a:xfrm>
        <a:prstGeom prst="rect">
          <a:avLst/>
        </a:prstGeom>
        <a:gradFill rotWithShape="0">
          <a:gsLst>
            <a:gs pos="3000">
              <a:srgbClr val="1A8D48"/>
            </a:gs>
            <a:gs pos="42000">
              <a:srgbClr val="FFFF00"/>
            </a:gs>
            <a:gs pos="68680">
              <a:srgbClr val="FFC000"/>
            </a:gs>
            <a:gs pos="100000">
              <a:srgbClr val="FF0000"/>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986" tIns="60960" rIns="60960" bIns="6096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latin typeface="Calibri"/>
              <a:ea typeface="+mn-ea"/>
              <a:cs typeface="+mn-cs"/>
            </a:rPr>
            <a:t>Engaged in </a:t>
          </a:r>
          <a:r>
            <a:rPr lang="en-US" sz="2400" b="1" kern="1200" dirty="0" smtClean="0">
              <a:solidFill>
                <a:schemeClr val="tx1"/>
              </a:solidFill>
              <a:latin typeface="Calibri"/>
              <a:ea typeface="+mn-ea"/>
              <a:cs typeface="+mn-cs"/>
            </a:rPr>
            <a:t>Core </a:t>
          </a:r>
          <a:r>
            <a:rPr lang="en-US" sz="2400" b="1" kern="1200" dirty="0">
              <a:solidFill>
                <a:schemeClr val="tx1"/>
              </a:solidFill>
              <a:latin typeface="Calibri"/>
              <a:ea typeface="+mn-ea"/>
              <a:cs typeface="+mn-cs"/>
            </a:rPr>
            <a:t>Values and beliefs</a:t>
          </a:r>
        </a:p>
      </dsp:txBody>
      <dsp:txXfrm>
        <a:off x="359799" y="4429719"/>
        <a:ext cx="5820127" cy="466124"/>
      </dsp:txXfrm>
    </dsp:sp>
    <dsp:sp modelId="{ABB4A37C-89AE-4503-B772-50377225A76D}">
      <dsp:nvSpPr>
        <dsp:cNvPr id="0" name=""/>
        <dsp:cNvSpPr/>
      </dsp:nvSpPr>
      <dsp:spPr>
        <a:xfrm>
          <a:off x="68472" y="4371454"/>
          <a:ext cx="582655" cy="582655"/>
        </a:xfrm>
        <a:prstGeom prst="ellipse">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8379E-39AA-4CD7-A97A-81F729624DF3}" type="datetimeFigureOut">
              <a:rPr lang="en-US" smtClean="0"/>
              <a:t>4/19/2018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5AF52-AA69-4206-8A12-784B2AC20990}" type="slidenum">
              <a:rPr lang="en-US" smtClean="0"/>
              <a:t>‹#›</a:t>
            </a:fld>
            <a:endParaRPr lang="en-US"/>
          </a:p>
        </p:txBody>
      </p:sp>
    </p:spTree>
    <p:extLst>
      <p:ext uri="{BB962C8B-B14F-4D97-AF65-F5344CB8AC3E}">
        <p14:creationId xmlns:p14="http://schemas.microsoft.com/office/powerpoint/2010/main" val="165811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a:t>
            </a:fld>
            <a:endParaRPr lang="en-US"/>
          </a:p>
        </p:txBody>
      </p:sp>
    </p:spTree>
    <p:extLst>
      <p:ext uri="{BB962C8B-B14F-4D97-AF65-F5344CB8AC3E}">
        <p14:creationId xmlns:p14="http://schemas.microsoft.com/office/powerpoint/2010/main" val="411221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-Spirituality has also been shown in research to insulate against PTSD, combat stress injury and moral injury.  For all of these reasons, the Marine Corps, under the direction of the Commandant is putting renewed emphasis on spiritual fitness. The Marine corps isn’t interested in telling you what faith to join, or even to join one at all.  What it is telling you is that spirituality is important to make you a balanced warrior and it should be developed in whatever way you feel is best for you. If you choose religion, great!  Religion is the most common way to develop spirituality.  If you choose to be spiritual without religion, great!   In this brief we are going to give you some general principles that we feel will help you better “steel your spirit”, whether you are religious or not.  </a:t>
            </a:r>
            <a:endParaRPr lang="en-US" dirty="0" smtClean="0"/>
          </a:p>
          <a:p>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10</a:t>
            </a:fld>
            <a:endParaRPr lang="en-US"/>
          </a:p>
        </p:txBody>
      </p:sp>
    </p:spTree>
    <p:extLst>
      <p:ext uri="{BB962C8B-B14F-4D97-AF65-F5344CB8AC3E}">
        <p14:creationId xmlns:p14="http://schemas.microsoft.com/office/powerpoint/2010/main" val="275362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Spirituality may look different for different people and many people may already have specific</a:t>
            </a:r>
            <a:r>
              <a:rPr lang="en-US" baseline="0" dirty="0" smtClean="0"/>
              <a:t> beliefs and practices that help them promote spirituality.  We have tried to identify the “active ingredients” or core elements of spirituality that may apply to all religions or forms of spirituality.  Religions often provide these elements in the form of teachings, commandments and rituals, but whether you are religious or not, it can be really beneficial to evaluate each of these elements in your own life to improve spiritual fitness.</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11</a:t>
            </a:fld>
            <a:endParaRPr lang="en-US"/>
          </a:p>
        </p:txBody>
      </p:sp>
    </p:spTree>
    <p:extLst>
      <p:ext uri="{BB962C8B-B14F-4D97-AF65-F5344CB8AC3E}">
        <p14:creationId xmlns:p14="http://schemas.microsoft.com/office/powerpoint/2010/main" val="829759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learning to rappel, what is the hardest part?  Why? (putting</a:t>
            </a:r>
            <a:r>
              <a:rPr lang="en-US" baseline="0" dirty="0" smtClean="0"/>
              <a:t> trust in the rope)</a:t>
            </a:r>
          </a:p>
          <a:p>
            <a:endParaRPr lang="en-US" baseline="0" dirty="0" smtClean="0"/>
          </a:p>
          <a:p>
            <a:r>
              <a:rPr lang="en-US" baseline="0" dirty="0" smtClean="0"/>
              <a:t>The goal is to help recruits realize, “If I put my trust in this, I will be able to do things I might now be able to otherwise.”</a:t>
            </a:r>
          </a:p>
          <a:p>
            <a:endParaRPr lang="en-US" baseline="0" dirty="0" smtClean="0"/>
          </a:p>
          <a:p>
            <a:r>
              <a:rPr lang="en-US" baseline="0" dirty="0" smtClean="0"/>
              <a:t>What are some things that we might put our faith in?   List</a:t>
            </a:r>
          </a:p>
          <a:p>
            <a:endParaRPr lang="en-US" baseline="0" dirty="0" smtClean="0"/>
          </a:p>
          <a:p>
            <a:r>
              <a:rPr lang="en-US" baseline="0" dirty="0" smtClean="0"/>
              <a:t>What might the benefits be that come from trusting in each of those things? (Note there are different levels of benefits that come from different types of faith).</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EE5AF52-AA69-4206-8A12-784B2AC20990}" type="slidenum">
              <a:rPr lang="en-US" smtClean="0"/>
              <a:t>12</a:t>
            </a:fld>
            <a:endParaRPr lang="en-US"/>
          </a:p>
        </p:txBody>
      </p:sp>
    </p:spTree>
    <p:extLst>
      <p:ext uri="{BB962C8B-B14F-4D97-AF65-F5344CB8AC3E}">
        <p14:creationId xmlns:p14="http://schemas.microsoft.com/office/powerpoint/2010/main" val="162797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person learns to trust the rappelling equipment,</a:t>
            </a:r>
            <a:r>
              <a:rPr lang="en-US" baseline="0" dirty="0" smtClean="0"/>
              <a:t> they find that they actually have greater freedom and versatility than they would alone.  Similarly, relying on personal faith can create greater connection  (to higher self, to community, to nature, to Marine Corps, to God, etc.) stability (less likely to stumble or become thrown off balance in life by challenges and pitfalls), and greater hope and confidence in the future.</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13</a:t>
            </a:fld>
            <a:endParaRPr lang="en-US"/>
          </a:p>
        </p:txBody>
      </p:sp>
    </p:spTree>
    <p:extLst>
      <p:ext uri="{BB962C8B-B14F-4D97-AF65-F5344CB8AC3E}">
        <p14:creationId xmlns:p14="http://schemas.microsoft.com/office/powerpoint/2010/main" val="2274515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that you are lost in the woods.  You need to find your way out, but you don’t even know which direction</a:t>
            </a:r>
            <a:r>
              <a:rPr lang="en-US" baseline="0" dirty="0" smtClean="0"/>
              <a:t> to go.  How would you figure it out?  What resources would you use to plan your path?</a:t>
            </a:r>
          </a:p>
          <a:p>
            <a:endParaRPr lang="en-US" baseline="0" dirty="0" smtClean="0"/>
          </a:p>
          <a:p>
            <a:r>
              <a:rPr lang="en-US" baseline="0" dirty="0" smtClean="0"/>
              <a:t>What if you had a map?  How would that change things?</a:t>
            </a:r>
          </a:p>
          <a:p>
            <a:endParaRPr lang="en-US" baseline="0" dirty="0" smtClean="0"/>
          </a:p>
          <a:p>
            <a:r>
              <a:rPr lang="en-US" baseline="0" dirty="0" smtClean="0"/>
              <a:t>What would you do using a map?</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EE5AF52-AA69-4206-8A12-784B2AC20990}" type="slidenum">
              <a:rPr lang="en-US" smtClean="0"/>
              <a:t>14</a:t>
            </a:fld>
            <a:endParaRPr lang="en-US"/>
          </a:p>
        </p:txBody>
      </p:sp>
    </p:spTree>
    <p:extLst>
      <p:ext uri="{BB962C8B-B14F-4D97-AF65-F5344CB8AC3E}">
        <p14:creationId xmlns:p14="http://schemas.microsoft.com/office/powerpoint/2010/main" val="259797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first things you’ll want to do is to get an overview of the land so you can see the big picture.  You will likely seek to understand the terrain and look for landmarks to guide you and areas that you will want to avoid.  Once you have created a mental map, you can then begin to map your course.  If you already have a map, great!  But the process is still the same.</a:t>
            </a:r>
          </a:p>
          <a:p>
            <a:endParaRPr lang="en-US" baseline="0" dirty="0" smtClean="0"/>
          </a:p>
          <a:p>
            <a:r>
              <a:rPr lang="en-US" baseline="0" dirty="0" smtClean="0"/>
              <a:t>-So how can this process be applied to life?  </a:t>
            </a:r>
          </a:p>
          <a:p>
            <a:r>
              <a:rPr lang="en-US" baseline="0" dirty="0" smtClean="0"/>
              <a:t>-How can we understand the big picture? (Meaning)</a:t>
            </a:r>
          </a:p>
          <a:p>
            <a:r>
              <a:rPr lang="en-US" baseline="0" dirty="0" smtClean="0"/>
              <a:t>-Foundational values are like landmarks that help us understand life’s terrain.  We can use them to help us chart a course to a good life.</a:t>
            </a:r>
          </a:p>
        </p:txBody>
      </p:sp>
      <p:sp>
        <p:nvSpPr>
          <p:cNvPr id="4" name="Slide Number Placeholder 3"/>
          <p:cNvSpPr>
            <a:spLocks noGrp="1"/>
          </p:cNvSpPr>
          <p:nvPr>
            <p:ph type="sldNum" sz="quarter" idx="10"/>
          </p:nvPr>
        </p:nvSpPr>
        <p:spPr/>
        <p:txBody>
          <a:bodyPr/>
          <a:lstStyle/>
          <a:p>
            <a:fld id="{0EE5AF52-AA69-4206-8A12-784B2AC20990}" type="slidenum">
              <a:rPr lang="en-US" smtClean="0"/>
              <a:t>15</a:t>
            </a:fld>
            <a:endParaRPr lang="en-US"/>
          </a:p>
        </p:txBody>
      </p:sp>
    </p:spTree>
    <p:extLst>
      <p:ext uri="{BB962C8B-B14F-4D97-AF65-F5344CB8AC3E}">
        <p14:creationId xmlns:p14="http://schemas.microsoft.com/office/powerpoint/2010/main" val="95717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long did it take to chart your course when doing land navigation during training?  How much time have you put into actually sitting down and creating your own life map and charting the course that represents the way you want to live your life?</a:t>
            </a:r>
            <a:endParaRPr lang="en-US" dirty="0" smtClean="0"/>
          </a:p>
          <a:p>
            <a:endParaRPr lang="en-US" dirty="0" smtClean="0"/>
          </a:p>
          <a:p>
            <a:r>
              <a:rPr lang="en-US" dirty="0" smtClean="0"/>
              <a:t>Here is an example of a life map built</a:t>
            </a:r>
            <a:r>
              <a:rPr lang="en-US" baseline="0" dirty="0" smtClean="0"/>
              <a:t> on foundational values: (Tecumseh quote)</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16</a:t>
            </a:fld>
            <a:endParaRPr lang="en-US"/>
          </a:p>
        </p:txBody>
      </p:sp>
    </p:spTree>
    <p:extLst>
      <p:ext uri="{BB962C8B-B14F-4D97-AF65-F5344CB8AC3E}">
        <p14:creationId xmlns:p14="http://schemas.microsoft.com/office/powerpoint/2010/main" val="87755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life map built</a:t>
            </a:r>
            <a:r>
              <a:rPr lang="en-US" baseline="0" dirty="0" smtClean="0"/>
              <a:t> on foundational values: (Ralph Waldo Emerson quote)</a:t>
            </a:r>
          </a:p>
          <a:p>
            <a:endParaRPr lang="en-US" baseline="0" dirty="0" smtClean="0"/>
          </a:p>
          <a:p>
            <a:r>
              <a:rPr lang="en-US" baseline="0" dirty="0" smtClean="0"/>
              <a:t>What is your definition of a life well-lived?  </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17</a:t>
            </a:fld>
            <a:endParaRPr lang="en-US"/>
          </a:p>
        </p:txBody>
      </p:sp>
    </p:spTree>
    <p:extLst>
      <p:ext uri="{BB962C8B-B14F-4D97-AF65-F5344CB8AC3E}">
        <p14:creationId xmlns:p14="http://schemas.microsoft.com/office/powerpoint/2010/main" val="2439103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have identified</a:t>
            </a:r>
            <a:r>
              <a:rPr lang="en-US" baseline="0" dirty="0" smtClean="0"/>
              <a:t> sources of faith and strength in your life, and you have create a life map outlining your foundational meaning and values, it is time to take action.  Moral living is where the rubber meets the road of spirituality.</a:t>
            </a:r>
          </a:p>
          <a:p>
            <a:endParaRPr lang="en-US" baseline="0" dirty="0" smtClean="0"/>
          </a:p>
          <a:p>
            <a:r>
              <a:rPr lang="en-US" baseline="0" dirty="0" smtClean="0"/>
              <a:t>Even with a life map, it is possible to get off course.  Each of us needs our own personal moral compass.</a:t>
            </a:r>
          </a:p>
          <a:p>
            <a:endParaRPr lang="en-US" baseline="0" dirty="0" smtClean="0"/>
          </a:p>
          <a:p>
            <a:r>
              <a:rPr lang="en-US" baseline="0" dirty="0" smtClean="0"/>
              <a:t>How do you use a compass for land navigation?  (use it to line up your course.  Many compasses have a viewer which shows the goal destination, and blocks out the incorrect path).  </a:t>
            </a:r>
          </a:p>
          <a:p>
            <a:r>
              <a:rPr lang="en-US" baseline="0" dirty="0" smtClean="0"/>
              <a:t>-Our own personal compass helps us know if the steps we are taking are on course, or if they are going to take us the wrong direction.  We use the moral compass to promote moral living and make good choices.</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18</a:t>
            </a:fld>
            <a:endParaRPr lang="en-US"/>
          </a:p>
        </p:txBody>
      </p:sp>
    </p:spTree>
    <p:extLst>
      <p:ext uri="{BB962C8B-B14F-4D97-AF65-F5344CB8AC3E}">
        <p14:creationId xmlns:p14="http://schemas.microsoft.com/office/powerpoint/2010/main" val="315075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Waypoints are</a:t>
            </a:r>
            <a:r>
              <a:rPr lang="en-US" baseline="0" dirty="0" smtClean="0"/>
              <a:t> a way of tracking progress and making sure that you stay on track.  Small errors in direction, if not corrected, can, over time, result in being significantly off target.  That can be avoided by making </a:t>
            </a:r>
            <a:r>
              <a:rPr lang="en-US" baseline="0" smtClean="0"/>
              <a:t>a series </a:t>
            </a:r>
            <a:r>
              <a:rPr lang="en-US" baseline="0" dirty="0" smtClean="0"/>
              <a:t>of smaller goals to help you get to your ultimate goal.</a:t>
            </a:r>
          </a:p>
          <a:p>
            <a:r>
              <a:rPr lang="en-US" baseline="0" dirty="0" smtClean="0"/>
              <a:t>What are some types of waypoints in our spiritual journey that can help us reach our ultimate destination?</a:t>
            </a:r>
          </a:p>
          <a:p>
            <a:r>
              <a:rPr lang="en-US" baseline="0" dirty="0" smtClean="0"/>
              <a:t>How do we make course corrections in life when we discover that our life is not on the right track?</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19</a:t>
            </a:fld>
            <a:endParaRPr lang="en-US"/>
          </a:p>
        </p:txBody>
      </p:sp>
    </p:spTree>
    <p:extLst>
      <p:ext uri="{BB962C8B-B14F-4D97-AF65-F5344CB8AC3E}">
        <p14:creationId xmlns:p14="http://schemas.microsoft.com/office/powerpoint/2010/main" val="120576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-“Finish the phrase (Friends don’t let</a:t>
            </a:r>
            <a:r>
              <a:rPr lang="en-US" baseline="0" dirty="0" smtClean="0"/>
              <a:t> friends…). “  Discuss then reveal answer: Friends don’t let friends skip leg day.</a:t>
            </a:r>
          </a:p>
          <a:p>
            <a:r>
              <a:rPr lang="en-US" baseline="0" dirty="0" smtClean="0"/>
              <a:t>-“How many of you have seen this or something like this before?”  “Why is it funny?”  What does it mean?</a:t>
            </a:r>
          </a:p>
          <a:p>
            <a:r>
              <a:rPr lang="en-US" baseline="0" dirty="0" smtClean="0"/>
              <a:t>-Discuss what happens when our work out becomes too narrow and neglects other aspects of fitness.</a:t>
            </a:r>
          </a:p>
          <a:p>
            <a:r>
              <a:rPr lang="en-US" baseline="0" dirty="0" smtClean="0"/>
              <a:t>-How does that lesson apply to life? </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2</a:t>
            </a:fld>
            <a:endParaRPr lang="en-US"/>
          </a:p>
        </p:txBody>
      </p:sp>
    </p:spTree>
    <p:extLst>
      <p:ext uri="{BB962C8B-B14F-4D97-AF65-F5344CB8AC3E}">
        <p14:creationId xmlns:p14="http://schemas.microsoft.com/office/powerpoint/2010/main" val="1749813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various obstacles</a:t>
            </a:r>
            <a:r>
              <a:rPr lang="en-US" baseline="0" dirty="0" smtClean="0"/>
              <a:t> that can block our desire or ability to feel spiritual connection.</a:t>
            </a:r>
          </a:p>
          <a:p>
            <a:endParaRPr lang="en-US" baseline="0" dirty="0" smtClean="0"/>
          </a:p>
          <a:p>
            <a:r>
              <a:rPr lang="en-US" baseline="0" dirty="0" smtClean="0"/>
              <a:t>Confusion about spirituality/religion:  Some people have had bad experiences or have a negative opinion about religion that causes them to be resistant to any talk about spirituality.  Remember that spirituality and religion are not the same thing.  It is possible to develop spirituality without religion.</a:t>
            </a:r>
          </a:p>
          <a:p>
            <a:endParaRPr lang="en-US" baseline="0" dirty="0" smtClean="0"/>
          </a:p>
          <a:p>
            <a:r>
              <a:rPr lang="en-US" baseline="0" dirty="0" smtClean="0"/>
              <a:t>Past Trauma-  Trauma tends to shake a person’s world view.  It can cause an individual to feel unsafe and disconnected. It may cause them to view themselves and the world around them in a much more negative way.  It can create feelings of anger, mistrust and depression that can make it harder for spiritual growth.  If this is the case for you, know that it is possible to redefine your world view and work through those feelings.  You are encouraged to seek professional help.</a:t>
            </a:r>
          </a:p>
          <a:p>
            <a:endParaRPr lang="en-US" baseline="0" dirty="0" smtClean="0"/>
          </a:p>
          <a:p>
            <a:r>
              <a:rPr lang="en-US" baseline="0" dirty="0" smtClean="0"/>
              <a:t>Self-betrayal happens when we do things that are contrary to our own values and morals.  This sometimes produces feelings of shame, which can inhibit spiritual connection and desire.  Often, however, self-betrayal causes a person to push blame outward at others in order to rationalize the behavior, causing a significant amount of self-deception and anger.  This tends to cause relationship problems and to block spiritual connection.</a:t>
            </a:r>
          </a:p>
          <a:p>
            <a:endParaRPr lang="en-US" baseline="0" dirty="0" smtClean="0"/>
          </a:p>
          <a:p>
            <a:r>
              <a:rPr lang="en-US" baseline="0" dirty="0" smtClean="0"/>
              <a:t>Complacency/Apathy- Just like with physical fitness, if you don’t exercise you will gradually fall out of shape.  “If you don’t use it, you lose it” applies to spiritual fitness as well.  If you want to maintain total fitness, you have to take action to “work out” ever aspect of your life.</a:t>
            </a:r>
          </a:p>
          <a:p>
            <a:endParaRPr lang="en-US" baseline="0" dirty="0" smtClean="0"/>
          </a:p>
          <a:p>
            <a:r>
              <a:rPr lang="en-US" baseline="0" dirty="0" smtClean="0"/>
              <a:t>The good news is that “obstacles” are not impassable.  In fact they can promote growth.  The marine corps </a:t>
            </a:r>
            <a:r>
              <a:rPr lang="en-US" baseline="0" dirty="0" err="1" smtClean="0"/>
              <a:t>alreay</a:t>
            </a:r>
            <a:r>
              <a:rPr lang="en-US" baseline="0" dirty="0" smtClean="0"/>
              <a:t> knows this.  That is why they have you practices on obstacle courses.</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20</a:t>
            </a:fld>
            <a:endParaRPr lang="en-US"/>
          </a:p>
        </p:txBody>
      </p:sp>
    </p:spTree>
    <p:extLst>
      <p:ext uri="{BB962C8B-B14F-4D97-AF65-F5344CB8AC3E}">
        <p14:creationId xmlns:p14="http://schemas.microsoft.com/office/powerpoint/2010/main" val="212021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it is time to evaluate</a:t>
            </a:r>
            <a:r>
              <a:rPr lang="en-US" baseline="0" dirty="0" smtClean="0"/>
              <a:t> yourself.  </a:t>
            </a:r>
          </a:p>
          <a:p>
            <a:r>
              <a:rPr lang="en-US" baseline="0" dirty="0" smtClean="0"/>
              <a:t>-What are your spiritual strengths?</a:t>
            </a:r>
          </a:p>
          <a:p>
            <a:r>
              <a:rPr lang="en-US" baseline="0" dirty="0" smtClean="0"/>
              <a:t>-What areas do you need to work on?</a:t>
            </a:r>
          </a:p>
          <a:p>
            <a:endParaRPr lang="en-US" baseline="0" dirty="0" smtClean="0"/>
          </a:p>
          <a:p>
            <a:r>
              <a:rPr lang="en-US" baseline="0" dirty="0" smtClean="0"/>
              <a:t>Make a plan to improve your spiritual fitness.</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21</a:t>
            </a:fld>
            <a:endParaRPr lang="en-US"/>
          </a:p>
        </p:txBody>
      </p:sp>
    </p:spTree>
    <p:extLst>
      <p:ext uri="{BB962C8B-B14F-4D97-AF65-F5344CB8AC3E}">
        <p14:creationId xmlns:p14="http://schemas.microsoft.com/office/powerpoint/2010/main" val="3556502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a:t>
            </a:r>
            <a:r>
              <a:rPr lang="en-US" baseline="0" dirty="0" smtClean="0"/>
              <a:t> wellness a combination of these different aspects of our being?</a:t>
            </a:r>
          </a:p>
          <a:p>
            <a:r>
              <a:rPr lang="en-US" baseline="0" dirty="0" smtClean="0"/>
              <a:t>-How are these elements intertwined?</a:t>
            </a:r>
          </a:p>
          <a:p>
            <a:r>
              <a:rPr lang="en-US" baseline="0" dirty="0" smtClean="0"/>
              <a:t>-What happens when we focus too much on one area and neglect others?</a:t>
            </a:r>
          </a:p>
          <a:p>
            <a:r>
              <a:rPr lang="en-US" baseline="0" dirty="0" smtClean="0"/>
              <a:t>-How does this apply to warriors?</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3</a:t>
            </a:fld>
            <a:endParaRPr lang="en-US"/>
          </a:p>
        </p:txBody>
      </p:sp>
    </p:spTree>
    <p:extLst>
      <p:ext uri="{BB962C8B-B14F-4D97-AF65-F5344CB8AC3E}">
        <p14:creationId xmlns:p14="http://schemas.microsoft.com/office/powerpoint/2010/main" val="268498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Warriors are</a:t>
            </a:r>
            <a:r>
              <a:rPr lang="en-US" baseline="0" dirty="0" smtClean="0"/>
              <a:t> unique because in order to be good at what they do, they have to really develop parts of themselves that can throw the other areas off balance.  In order to be able to manage the internal tug-of-war that can take place, warriors need to be intentional about balancing all areas of there life.</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4</a:t>
            </a:fld>
            <a:endParaRPr lang="en-US"/>
          </a:p>
        </p:txBody>
      </p:sp>
    </p:spTree>
    <p:extLst>
      <p:ext uri="{BB962C8B-B14F-4D97-AF65-F5344CB8AC3E}">
        <p14:creationId xmlns:p14="http://schemas.microsoft.com/office/powerpoint/2010/main" val="141884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this tendency toward imbalance, some of the most notable groups of warriors</a:t>
            </a:r>
            <a:r>
              <a:rPr lang="en-US" baseline="0" dirty="0" smtClean="0"/>
              <a:t> in history held strongly to a code of conduct which pushed them to give equal attention to other areas of their life.  With medieval Knights it was known as chivalry.  Among the samurai it was Bushido.</a:t>
            </a:r>
          </a:p>
          <a:p>
            <a:endParaRPr lang="en-US" baseline="0" dirty="0" smtClean="0"/>
          </a:p>
          <a:p>
            <a:r>
              <a:rPr lang="en-US" baseline="0" dirty="0" smtClean="0"/>
              <a:t>-Take a look at these 7 virtues of Bushido.  What do they have to do with being a good warrior?</a:t>
            </a:r>
          </a:p>
          <a:p>
            <a:r>
              <a:rPr lang="en-US" baseline="0" dirty="0" smtClean="0"/>
              <a:t>-Why do you think these were so important?  Did they make them better warriors?</a:t>
            </a:r>
          </a:p>
          <a:p>
            <a:r>
              <a:rPr lang="en-US" baseline="0" dirty="0" smtClean="0"/>
              <a:t>-The greatest warriors focused on discipline in all 4 areas of fitness to maintain balance.</a:t>
            </a:r>
          </a:p>
          <a:p>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5</a:t>
            </a:fld>
            <a:endParaRPr lang="en-US"/>
          </a:p>
        </p:txBody>
      </p:sp>
    </p:spTree>
    <p:extLst>
      <p:ext uri="{BB962C8B-B14F-4D97-AF65-F5344CB8AC3E}">
        <p14:creationId xmlns:p14="http://schemas.microsoft.com/office/powerpoint/2010/main" val="4139237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how those 7 virtues</a:t>
            </a:r>
            <a:r>
              <a:rPr lang="en-US" baseline="0" dirty="0" smtClean="0"/>
              <a:t> of bushido cover all the aspects of fitness.</a:t>
            </a:r>
            <a:endParaRPr lang="en-US" dirty="0" smtClean="0"/>
          </a:p>
          <a:p>
            <a:r>
              <a:rPr lang="en-US" dirty="0" smtClean="0"/>
              <a:t>This presentation will focus on the spiritual aspect</a:t>
            </a:r>
            <a:r>
              <a:rPr lang="en-US" baseline="0" dirty="0" smtClean="0"/>
              <a:t> of fitness</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6</a:t>
            </a:fld>
            <a:endParaRPr lang="en-US"/>
          </a:p>
        </p:txBody>
      </p:sp>
    </p:spTree>
    <p:extLst>
      <p:ext uri="{BB962C8B-B14F-4D97-AF65-F5344CB8AC3E}">
        <p14:creationId xmlns:p14="http://schemas.microsoft.com/office/powerpoint/2010/main" val="1383289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pause a moment to clarify something important…</a:t>
            </a:r>
          </a:p>
          <a:p>
            <a:r>
              <a:rPr lang="en-US" dirty="0" smtClean="0"/>
              <a:t>-When we talk about spirituality are we referring</a:t>
            </a:r>
            <a:r>
              <a:rPr lang="en-US" baseline="0" dirty="0" smtClean="0"/>
              <a:t> to religion?  (Maybe, if that is how you personally connect spiritually)</a:t>
            </a:r>
          </a:p>
          <a:p>
            <a:r>
              <a:rPr lang="en-US" baseline="0" dirty="0" smtClean="0"/>
              <a:t>-Is there a difference between religion and spirituality?   </a:t>
            </a:r>
          </a:p>
          <a:p>
            <a:r>
              <a:rPr lang="en-US" baseline="0" dirty="0" smtClean="0"/>
              <a:t>-Is it possible to be spiritual but not religious?  Is it possible to be religious but not spiritual? (It’s not supposed to be, but it happens)</a:t>
            </a:r>
          </a:p>
          <a:p>
            <a:r>
              <a:rPr lang="en-US" baseline="0" dirty="0" smtClean="0"/>
              <a:t>Spirituality is an internal experience of finding meaning and connection, whereas religion is the external institution that seeks to help people develop internal spirituality.</a:t>
            </a:r>
          </a:p>
          <a:p>
            <a:r>
              <a:rPr lang="en-US" baseline="0" dirty="0" smtClean="0"/>
              <a:t>Just belonging to a religion doesn’t guarantee spirituality, but religion has been shown to be an extremely effective way to develop spirituality.  However, being externally religious without being internally spiritual has been linked to various mental health problems.  Our goal is to help you understand and develop the important elements of intrinsic spirituality, whether you choose to use religion or not.</a:t>
            </a:r>
          </a:p>
        </p:txBody>
      </p:sp>
      <p:sp>
        <p:nvSpPr>
          <p:cNvPr id="4" name="Slide Number Placeholder 3"/>
          <p:cNvSpPr>
            <a:spLocks noGrp="1"/>
          </p:cNvSpPr>
          <p:nvPr>
            <p:ph type="sldNum" sz="quarter" idx="10"/>
          </p:nvPr>
        </p:nvSpPr>
        <p:spPr/>
        <p:txBody>
          <a:bodyPr/>
          <a:lstStyle/>
          <a:p>
            <a:fld id="{0EE5AF52-AA69-4206-8A12-784B2AC20990}" type="slidenum">
              <a:rPr lang="en-US" smtClean="0"/>
              <a:t>7</a:t>
            </a:fld>
            <a:endParaRPr lang="en-US"/>
          </a:p>
        </p:txBody>
      </p:sp>
    </p:spTree>
    <p:extLst>
      <p:ext uri="{BB962C8B-B14F-4D97-AF65-F5344CB8AC3E}">
        <p14:creationId xmlns:p14="http://schemas.microsoft.com/office/powerpoint/2010/main" val="370559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spirituality can have all kinds of positive effects on your life.  Here are just a few.</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8</a:t>
            </a:fld>
            <a:endParaRPr lang="en-US"/>
          </a:p>
        </p:txBody>
      </p:sp>
    </p:spTree>
    <p:extLst>
      <p:ext uri="{BB962C8B-B14F-4D97-AF65-F5344CB8AC3E}">
        <p14:creationId xmlns:p14="http://schemas.microsoft.com/office/powerpoint/2010/main" val="340662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shows that spirituality can have all kinds of positive effects on your life.  Here are just a few.</a:t>
            </a:r>
            <a:endParaRPr lang="en-US" dirty="0"/>
          </a:p>
        </p:txBody>
      </p:sp>
      <p:sp>
        <p:nvSpPr>
          <p:cNvPr id="4" name="Slide Number Placeholder 3"/>
          <p:cNvSpPr>
            <a:spLocks noGrp="1"/>
          </p:cNvSpPr>
          <p:nvPr>
            <p:ph type="sldNum" sz="quarter" idx="10"/>
          </p:nvPr>
        </p:nvSpPr>
        <p:spPr/>
        <p:txBody>
          <a:bodyPr/>
          <a:lstStyle/>
          <a:p>
            <a:fld id="{0EE5AF52-AA69-4206-8A12-784B2AC20990}" type="slidenum">
              <a:rPr lang="en-US" smtClean="0"/>
              <a:t>9</a:t>
            </a:fld>
            <a:endParaRPr lang="en-US"/>
          </a:p>
        </p:txBody>
      </p:sp>
    </p:spTree>
    <p:extLst>
      <p:ext uri="{BB962C8B-B14F-4D97-AF65-F5344CB8AC3E}">
        <p14:creationId xmlns:p14="http://schemas.microsoft.com/office/powerpoint/2010/main" val="371469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A13FF-F36B-4391-B3A7-26483E10144B}"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93986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13FF-F36B-4391-B3A7-26483E10144B}"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99776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13FF-F36B-4391-B3A7-26483E10144B}"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2540389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13FF-F36B-4391-B3A7-26483E10144B}"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79559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1A13FF-F36B-4391-B3A7-26483E10144B}"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92725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A13FF-F36B-4391-B3A7-26483E10144B}"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96814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A13FF-F36B-4391-B3A7-26483E10144B}"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281283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A13FF-F36B-4391-B3A7-26483E10144B}"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15872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A13FF-F36B-4391-B3A7-26483E10144B}"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38985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13FF-F36B-4391-B3A7-26483E10144B}"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17509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A13FF-F36B-4391-B3A7-26483E10144B}"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6EDBD-B9B1-47AE-9674-074528E30CFE}" type="slidenum">
              <a:rPr lang="en-US" smtClean="0"/>
              <a:t>‹#›</a:t>
            </a:fld>
            <a:endParaRPr lang="en-US"/>
          </a:p>
        </p:txBody>
      </p:sp>
    </p:spTree>
    <p:extLst>
      <p:ext uri="{BB962C8B-B14F-4D97-AF65-F5344CB8AC3E}">
        <p14:creationId xmlns:p14="http://schemas.microsoft.com/office/powerpoint/2010/main" val="396561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accent5">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13FF-F36B-4391-B3A7-26483E10144B}"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6EDBD-B9B1-47AE-9674-074528E30CFE}" type="slidenum">
              <a:rPr lang="en-US" smtClean="0"/>
              <a:t>‹#›</a:t>
            </a:fld>
            <a:endParaRPr lang="en-US"/>
          </a:p>
        </p:txBody>
      </p:sp>
    </p:spTree>
    <p:extLst>
      <p:ext uri="{BB962C8B-B14F-4D97-AF65-F5344CB8AC3E}">
        <p14:creationId xmlns:p14="http://schemas.microsoft.com/office/powerpoint/2010/main" val="336785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1026" name="Picture 2" descr="Z:\4. PP&amp;O\PLANS\REL Lines of Operation\LOO2 Spiritual Fitness\Spiritual Fitness Tools\Flip Book and Infographic\FINAL FILES FROM COMBAT CAMERA AUG 17\SPIRITUAL FITNESS IMAGES\Spiritual Fitness Cover.jpg"/>
          <p:cNvPicPr>
            <a:picLocks noChangeAspect="1" noChangeArrowheads="1"/>
          </p:cNvPicPr>
          <p:nvPr/>
        </p:nvPicPr>
        <p:blipFill rotWithShape="1">
          <a:blip r:embed="rId3">
            <a:extLst>
              <a:ext uri="{28A0092B-C50C-407E-A947-70E740481C1C}">
                <a14:useLocalDpi xmlns:a14="http://schemas.microsoft.com/office/drawing/2010/main" val="0"/>
              </a:ext>
            </a:extLst>
          </a:blip>
          <a:srcRect t="22602" b="27641"/>
          <a:stretch/>
        </p:blipFill>
        <p:spPr bwMode="auto">
          <a:xfrm>
            <a:off x="1353403" y="1322746"/>
            <a:ext cx="6479345" cy="4555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0100" y="311847"/>
            <a:ext cx="7543800" cy="1015663"/>
          </a:xfrm>
          <a:prstGeom prst="rect">
            <a:avLst/>
          </a:prstGeom>
          <a:noFill/>
        </p:spPr>
        <p:txBody>
          <a:bodyPr wrap="square" rtlCol="0">
            <a:spAutoFit/>
          </a:bodyPr>
          <a:lstStyle/>
          <a:p>
            <a:pPr algn="ctr"/>
            <a:r>
              <a:rPr lang="en-US" sz="6000" dirty="0" smtClean="0">
                <a:solidFill>
                  <a:schemeClr val="accent6">
                    <a:lumMod val="50000"/>
                  </a:schemeClr>
                </a:solidFill>
                <a:latin typeface="Stencil" panose="040409050D0802020404" pitchFamily="82" charset="0"/>
              </a:rPr>
              <a:t>SPIRITUAL FITNESS</a:t>
            </a:r>
            <a:endParaRPr lang="en-US" sz="6000" dirty="0">
              <a:solidFill>
                <a:schemeClr val="accent6">
                  <a:lumMod val="50000"/>
                </a:schemeClr>
              </a:solidFill>
              <a:latin typeface="Stencil" panose="040409050D0802020404" pitchFamily="82" charset="0"/>
            </a:endParaRPr>
          </a:p>
        </p:txBody>
      </p:sp>
      <p:sp>
        <p:nvSpPr>
          <p:cNvPr id="5" name="TextBox 4"/>
          <p:cNvSpPr txBox="1"/>
          <p:nvPr/>
        </p:nvSpPr>
        <p:spPr>
          <a:xfrm>
            <a:off x="217714" y="5924550"/>
            <a:ext cx="8915400" cy="1092607"/>
          </a:xfrm>
          <a:prstGeom prst="rect">
            <a:avLst/>
          </a:prstGeom>
          <a:noFill/>
        </p:spPr>
        <p:txBody>
          <a:bodyPr wrap="square" rtlCol="0">
            <a:spAutoFit/>
          </a:bodyPr>
          <a:lstStyle/>
          <a:p>
            <a:r>
              <a:rPr lang="en-US" dirty="0"/>
              <a:t>“Steel your spirit so that you can better deal with adversity.  Prepare yourself so you will be ready for the decisive moment in combat</a:t>
            </a:r>
            <a:r>
              <a:rPr lang="en-US" dirty="0" smtClean="0"/>
              <a:t>.”		    </a:t>
            </a:r>
            <a:r>
              <a:rPr lang="en-US" dirty="0"/>
              <a:t>– General </a:t>
            </a:r>
            <a:r>
              <a:rPr lang="en-US" dirty="0" err="1"/>
              <a:t>Neller</a:t>
            </a:r>
            <a:r>
              <a:rPr lang="en-US" dirty="0"/>
              <a:t> </a:t>
            </a:r>
            <a:endParaRPr lang="en-US" dirty="0" smtClean="0"/>
          </a:p>
          <a:p>
            <a:pPr algn="r"/>
            <a:r>
              <a:rPr lang="en-US" sz="1100" dirty="0" smtClean="0"/>
              <a:t>(</a:t>
            </a:r>
            <a:r>
              <a:rPr lang="en-US" sz="1100" dirty="0"/>
              <a:t>Message to the Force 2017: “Seize the Initiative”)</a:t>
            </a:r>
          </a:p>
          <a:p>
            <a:endParaRPr lang="en-US" dirty="0"/>
          </a:p>
        </p:txBody>
      </p:sp>
    </p:spTree>
    <p:extLst>
      <p:ext uri="{BB962C8B-B14F-4D97-AF65-F5344CB8AC3E}">
        <p14:creationId xmlns:p14="http://schemas.microsoft.com/office/powerpoint/2010/main" val="4097980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anose="040409050D0802020404" pitchFamily="82" charset="0"/>
              </a:rPr>
              <a:t>ALMAR (Oct 2016)</a:t>
            </a:r>
            <a:endParaRPr lang="en-US" dirty="0">
              <a:latin typeface="Stencil" panose="040409050D0802020404" pitchFamily="82" charset="0"/>
            </a:endParaRPr>
          </a:p>
        </p:txBody>
      </p:sp>
      <p:sp>
        <p:nvSpPr>
          <p:cNvPr id="3" name="Content Placeholder 2"/>
          <p:cNvSpPr>
            <a:spLocks noGrp="1"/>
          </p:cNvSpPr>
          <p:nvPr>
            <p:ph idx="1"/>
          </p:nvPr>
        </p:nvSpPr>
        <p:spPr>
          <a:xfrm>
            <a:off x="457200" y="2939097"/>
            <a:ext cx="8229600" cy="3810000"/>
          </a:xfrm>
        </p:spPr>
        <p:txBody>
          <a:bodyPr>
            <a:normAutofit lnSpcReduction="10000"/>
          </a:bodyPr>
          <a:lstStyle/>
          <a:p>
            <a:pPr marL="0" indent="0">
              <a:buNone/>
            </a:pPr>
            <a:endParaRPr lang="en-US" sz="2000" dirty="0"/>
          </a:p>
          <a:p>
            <a:pPr marL="0" indent="0">
              <a:buNone/>
            </a:pPr>
            <a:r>
              <a:rPr lang="en-US" sz="2000" dirty="0" smtClean="0"/>
              <a:t>“Research </a:t>
            </a:r>
            <a:r>
              <a:rPr lang="en-US" sz="2000" dirty="0"/>
              <a:t>indicates that spiritual fitness plays a key role in resiliency, in our ability to grow, develop, recover, heal, and adapt.  Regardless of individual philosophy or beliefs, spiritual well-being makes us better warriors and people of character capable of making good choices on and off duty. </a:t>
            </a:r>
            <a:r>
              <a:rPr lang="en-US" sz="2000" dirty="0" smtClean="0"/>
              <a:t>. .</a:t>
            </a:r>
          </a:p>
          <a:p>
            <a:pPr marL="0" indent="0">
              <a:buNone/>
            </a:pPr>
            <a:endParaRPr lang="en-US" sz="2000" dirty="0" smtClean="0"/>
          </a:p>
          <a:p>
            <a:pPr marL="0" indent="0">
              <a:buNone/>
            </a:pPr>
            <a:r>
              <a:rPr lang="en-US" sz="2000" dirty="0" smtClean="0"/>
              <a:t>“By </a:t>
            </a:r>
            <a:r>
              <a:rPr lang="en-US" sz="2000" dirty="0"/>
              <a:t>attending to spiritual fitness with the same rigor given to physical, social and mental fitness, Marines and Sailors can become and remain the honorable warriors and model citizens our Nation expects</a:t>
            </a:r>
            <a:r>
              <a:rPr lang="en-US" sz="2000" dirty="0" smtClean="0"/>
              <a:t>.”</a:t>
            </a:r>
            <a:r>
              <a:rPr lang="en-US" sz="2000" dirty="0"/>
              <a:t/>
            </a:r>
            <a:br>
              <a:rPr lang="en-US" sz="2000" dirty="0"/>
            </a:br>
            <a:r>
              <a:rPr lang="en-US" sz="2000" dirty="0" smtClean="0"/>
              <a:t>				 </a:t>
            </a:r>
            <a:r>
              <a:rPr lang="en-US" sz="2000" dirty="0"/>
              <a:t>Semper Fidelis</a:t>
            </a:r>
            <a:r>
              <a:rPr lang="en-US" sz="2000" dirty="0" smtClean="0"/>
              <a:t>,</a:t>
            </a:r>
          </a:p>
          <a:p>
            <a:pPr marL="0" indent="0">
              <a:buNone/>
            </a:pPr>
            <a:r>
              <a:rPr lang="en-US" sz="2000" dirty="0" smtClean="0"/>
              <a:t> 				R</a:t>
            </a:r>
            <a:r>
              <a:rPr lang="en-US" sz="2000" dirty="0"/>
              <a:t>. B. </a:t>
            </a:r>
            <a:r>
              <a:rPr lang="en-US" sz="2000" dirty="0" err="1"/>
              <a:t>Neller</a:t>
            </a:r>
            <a:r>
              <a:rPr lang="en-US" sz="2000" dirty="0"/>
              <a:t>, General, U.S. Marine Corps, </a:t>
            </a:r>
            <a:br>
              <a:rPr lang="en-US" sz="2000" dirty="0"/>
            </a:br>
            <a:r>
              <a:rPr lang="en-US" sz="2000" dirty="0" smtClean="0"/>
              <a:t>				</a:t>
            </a:r>
            <a:r>
              <a:rPr lang="en-US" sz="2000" dirty="0"/>
              <a:t>Commandant of the Marine Corps</a:t>
            </a: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b="-1"/>
          <a:stretch/>
        </p:blipFill>
        <p:spPr>
          <a:xfrm>
            <a:off x="600435" y="1235781"/>
            <a:ext cx="1342030" cy="1957961"/>
          </a:xfrm>
          <a:prstGeom prst="rect">
            <a:avLst/>
          </a:prstGeom>
        </p:spPr>
      </p:pic>
      <p:sp>
        <p:nvSpPr>
          <p:cNvPr id="4" name="TextBox 3"/>
          <p:cNvSpPr txBox="1"/>
          <p:nvPr/>
        </p:nvSpPr>
        <p:spPr>
          <a:xfrm>
            <a:off x="1942465" y="1219200"/>
            <a:ext cx="6515735" cy="2215991"/>
          </a:xfrm>
          <a:prstGeom prst="rect">
            <a:avLst/>
          </a:prstGeom>
          <a:noFill/>
        </p:spPr>
        <p:txBody>
          <a:bodyPr wrap="square" rtlCol="0">
            <a:spAutoFit/>
          </a:bodyPr>
          <a:lstStyle/>
          <a:p>
            <a:r>
              <a:rPr lang="en-US" sz="2000" dirty="0"/>
              <a:t>“Fitness is a vital part of being a United States Marine.  Although we all understand the importance of being physically fit, it is also important to remember the other three aspects of overall fitness: spiritual, mental, and social. All of these aspects are essential to the well-being of each individual Marine and Sailor, and our Corps as a whole. . .</a:t>
            </a:r>
          </a:p>
          <a:p>
            <a:endParaRPr lang="en-US" dirty="0"/>
          </a:p>
        </p:txBody>
      </p:sp>
    </p:spTree>
    <p:extLst>
      <p:ext uri="{BB962C8B-B14F-4D97-AF65-F5344CB8AC3E}">
        <p14:creationId xmlns:p14="http://schemas.microsoft.com/office/powerpoint/2010/main" val="267971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28600" y="2613368"/>
            <a:ext cx="1447800" cy="3605180"/>
          </a:xfrm>
          <a:prstGeom prst="rect">
            <a:avLst/>
          </a:prstGeom>
          <a:solidFill>
            <a:srgbClr val="FFCC29"/>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effectLst>
                  <a:outerShdw blurRad="38100" dist="38100" dir="2700000" algn="tl">
                    <a:srgbClr val="000000">
                      <a:alpha val="43137"/>
                    </a:srgbClr>
                  </a:outerShdw>
                </a:effectLst>
              </a:rPr>
              <a:t>Faith is characterized </a:t>
            </a:r>
            <a:r>
              <a:rPr lang="en-US" dirty="0">
                <a:effectLst>
                  <a:outerShdw blurRad="38100" dist="38100" dir="2700000" algn="tl">
                    <a:srgbClr val="000000">
                      <a:alpha val="43137"/>
                    </a:srgbClr>
                  </a:outerShdw>
                </a:effectLst>
              </a:rPr>
              <a:t>as belief or </a:t>
            </a:r>
            <a:r>
              <a:rPr lang="en-US" dirty="0" smtClean="0">
                <a:effectLst>
                  <a:outerShdw blurRad="38100" dist="38100" dir="2700000" algn="tl">
                    <a:srgbClr val="000000">
                      <a:alpha val="43137"/>
                    </a:srgbClr>
                  </a:outerShdw>
                </a:effectLst>
              </a:rPr>
              <a:t>trust </a:t>
            </a:r>
            <a:r>
              <a:rPr lang="en-US" dirty="0">
                <a:effectLst>
                  <a:outerShdw blurRad="38100" dist="38100" dir="2700000" algn="tl">
                    <a:srgbClr val="000000">
                      <a:alpha val="43137"/>
                    </a:srgbClr>
                  </a:outerShdw>
                </a:effectLst>
              </a:rPr>
              <a:t>in self and / or relationship with someone or something greater than one’s self.</a:t>
            </a:r>
          </a:p>
        </p:txBody>
      </p:sp>
      <p:sp>
        <p:nvSpPr>
          <p:cNvPr id="4" name="Rectangle 3"/>
          <p:cNvSpPr/>
          <p:nvPr/>
        </p:nvSpPr>
        <p:spPr>
          <a:xfrm>
            <a:off x="76200" y="357316"/>
            <a:ext cx="9144000" cy="105078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dirty="0" smtClean="0">
                <a:solidFill>
                  <a:schemeClr val="accent6">
                    <a:lumMod val="50000"/>
                  </a:schemeClr>
                </a:solidFill>
                <a:latin typeface="Stencil" panose="040409050D0802020404" pitchFamily="82" charset="0"/>
              </a:rPr>
              <a:t>Spiritual Fitness</a:t>
            </a:r>
          </a:p>
        </p:txBody>
      </p:sp>
      <p:cxnSp>
        <p:nvCxnSpPr>
          <p:cNvPr id="7" name="Straight Connector 6"/>
          <p:cNvCxnSpPr/>
          <p:nvPr/>
        </p:nvCxnSpPr>
        <p:spPr>
          <a:xfrm>
            <a:off x="0" y="6705600"/>
            <a:ext cx="9144000" cy="0"/>
          </a:xfrm>
          <a:prstGeom prst="line">
            <a:avLst/>
          </a:prstGeom>
          <a:ln w="1270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76200"/>
            <a:ext cx="9144000" cy="0"/>
          </a:xfrm>
          <a:prstGeom prst="line">
            <a:avLst/>
          </a:prstGeom>
          <a:ln w="1270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99609">
                        <a14:backgroundMark x1="70404" y1="4096" x2="88527" y2="4819"/>
                        <a14:backgroundMark x1="82660" y1="14096" x2="91395" y2="32530"/>
                        <a14:backgroundMark x1="87875" y1="36867" x2="89961" y2="44578"/>
                        <a14:backgroundMark x1="77575" y1="45301" x2="96610" y2="58916"/>
                        <a14:backgroundMark x1="79531" y1="42651" x2="76402" y2="43614"/>
                        <a14:backgroundMark x1="75489" y1="42651" x2="74576" y2="60482"/>
                        <a14:backgroundMark x1="74967" y1="62651" x2="96219" y2="88434"/>
                        <a14:backgroundMark x1="46415" y1="14337" x2="37158" y2="45904"/>
                        <a14:backgroundMark x1="18774" y1="14337" x2="13690" y2="41807"/>
                        <a14:backgroundMark x1="42373" y1="95060" x2="5085" y2="72410"/>
                        <a14:backgroundMark x1="31940" y1="50000" x2="17910" y2="41160"/>
                        <a14:backgroundMark x1="3284" y1="26796" x2="2985" y2="47790"/>
                        <a14:backgroundMark x1="34627" y1="97238" x2="2388" y2="80939"/>
                        <a14:backgroundMark x1="14328" y1="96409" x2="4179" y2="93923"/>
                        <a14:backgroundMark x1="61493" y1="97790" x2="46567" y2="96133"/>
                        <a14:backgroundMark x1="65075" y1="98619" x2="56119" y2="98619"/>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flipH="1">
            <a:off x="4114800" y="2361402"/>
            <a:ext cx="3189284" cy="3452366"/>
          </a:xfrm>
          <a:prstGeom prst="rect">
            <a:avLst/>
          </a:prstGeom>
        </p:spPr>
      </p:pic>
      <p:graphicFrame>
        <p:nvGraphicFramePr>
          <p:cNvPr id="18" name="Diagram 17"/>
          <p:cNvGraphicFramePr/>
          <p:nvPr>
            <p:extLst>
              <p:ext uri="{D42A27DB-BD31-4B8C-83A1-F6EECF244321}">
                <p14:modId xmlns:p14="http://schemas.microsoft.com/office/powerpoint/2010/main" val="1418013868"/>
              </p:ext>
            </p:extLst>
          </p:nvPr>
        </p:nvGraphicFramePr>
        <p:xfrm>
          <a:off x="5410200" y="1628523"/>
          <a:ext cx="3505200" cy="4918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Right Arrow 18"/>
          <p:cNvSpPr/>
          <p:nvPr/>
        </p:nvSpPr>
        <p:spPr>
          <a:xfrm>
            <a:off x="228600" y="1970713"/>
            <a:ext cx="4103914" cy="891831"/>
          </a:xfrm>
          <a:prstGeom prst="rightArrow">
            <a:avLst>
              <a:gd name="adj1" fmla="val 50000"/>
              <a:gd name="adj2" fmla="val 34132"/>
            </a:avLst>
          </a:prstGeom>
          <a:solidFill>
            <a:srgbClr val="D09E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Personal Faith</a:t>
            </a:r>
            <a:endParaRPr lang="en-US" sz="2400" b="1" dirty="0">
              <a:effectLst>
                <a:outerShdw blurRad="38100" dist="38100" dir="2700000" algn="tl">
                  <a:srgbClr val="000000">
                    <a:alpha val="43137"/>
                  </a:srgbClr>
                </a:outerShdw>
              </a:effectLst>
            </a:endParaRPr>
          </a:p>
        </p:txBody>
      </p:sp>
      <p:sp>
        <p:nvSpPr>
          <p:cNvPr id="20" name="Right Arrow 19"/>
          <p:cNvSpPr/>
          <p:nvPr/>
        </p:nvSpPr>
        <p:spPr>
          <a:xfrm>
            <a:off x="1752600" y="2526394"/>
            <a:ext cx="2971800" cy="891831"/>
          </a:xfrm>
          <a:prstGeom prst="rightArrow">
            <a:avLst>
              <a:gd name="adj1" fmla="val 50000"/>
              <a:gd name="adj2" fmla="val 34132"/>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Foundational Values</a:t>
            </a:r>
            <a:endParaRPr lang="en-US" sz="2400" b="1" dirty="0">
              <a:effectLst>
                <a:outerShdw blurRad="38100" dist="38100" dir="2700000" algn="tl">
                  <a:srgbClr val="000000">
                    <a:alpha val="43137"/>
                  </a:srgbClr>
                </a:outerShdw>
              </a:effectLst>
            </a:endParaRPr>
          </a:p>
        </p:txBody>
      </p:sp>
      <p:sp>
        <p:nvSpPr>
          <p:cNvPr id="23" name="Rectangle 22"/>
          <p:cNvSpPr/>
          <p:nvPr/>
        </p:nvSpPr>
        <p:spPr>
          <a:xfrm>
            <a:off x="1752600" y="3200399"/>
            <a:ext cx="1371600" cy="3018149"/>
          </a:xfrm>
          <a:prstGeom prst="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effectLst>
                  <a:outerShdw blurRad="38100" dist="38100" dir="2700000" algn="tl">
                    <a:srgbClr val="000000">
                      <a:alpha val="43137"/>
                    </a:srgbClr>
                  </a:outerShdw>
                </a:effectLst>
              </a:rPr>
              <a:t>Values will guide choices</a:t>
            </a:r>
            <a:r>
              <a:rPr lang="en-US" dirty="0">
                <a:effectLst>
                  <a:outerShdw blurRad="38100" dist="38100" dir="2700000" algn="tl">
                    <a:srgbClr val="000000">
                      <a:alpha val="43137"/>
                    </a:srgbClr>
                  </a:outerShdw>
                </a:effectLst>
              </a:rPr>
              <a:t>, actions, </a:t>
            </a:r>
            <a:r>
              <a:rPr lang="en-US" dirty="0" smtClean="0">
                <a:effectLst>
                  <a:outerShdw blurRad="38100" dist="38100" dir="2700000" algn="tl">
                    <a:srgbClr val="000000">
                      <a:alpha val="43137"/>
                    </a:srgbClr>
                  </a:outerShdw>
                </a:effectLst>
              </a:rPr>
              <a:t>and character displayed </a:t>
            </a:r>
            <a:r>
              <a:rPr lang="en-US" dirty="0">
                <a:effectLst>
                  <a:outerShdw blurRad="38100" dist="38100" dir="2700000" algn="tl">
                    <a:srgbClr val="000000">
                      <a:alpha val="43137"/>
                    </a:srgbClr>
                  </a:outerShdw>
                </a:effectLst>
              </a:rPr>
              <a:t>on and off duty. </a:t>
            </a:r>
          </a:p>
        </p:txBody>
      </p:sp>
      <p:sp>
        <p:nvSpPr>
          <p:cNvPr id="24" name="Rectangle 23"/>
          <p:cNvSpPr/>
          <p:nvPr/>
        </p:nvSpPr>
        <p:spPr>
          <a:xfrm>
            <a:off x="3189514" y="3733799"/>
            <a:ext cx="1458686" cy="2486507"/>
          </a:xfrm>
          <a:prstGeom prst="rect">
            <a:avLst/>
          </a:prstGeom>
          <a:solidFill>
            <a:srgbClr val="D20000"/>
          </a:solidFill>
          <a:ln>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effectLst>
                  <a:outerShdw blurRad="38100" dist="38100" dir="2700000" algn="tl">
                    <a:srgbClr val="000000">
                      <a:alpha val="43137"/>
                    </a:srgbClr>
                  </a:outerShdw>
                </a:effectLst>
              </a:rPr>
              <a:t>The sources of moral </a:t>
            </a:r>
            <a:r>
              <a:rPr lang="en-US" dirty="0">
                <a:effectLst>
                  <a:outerShdw blurRad="38100" dist="38100" dir="2700000" algn="tl">
                    <a:srgbClr val="000000">
                      <a:alpha val="43137"/>
                    </a:srgbClr>
                  </a:outerShdw>
                </a:effectLst>
              </a:rPr>
              <a:t>living and decision </a:t>
            </a:r>
            <a:r>
              <a:rPr lang="en-US" dirty="0" smtClean="0">
                <a:effectLst>
                  <a:outerShdw blurRad="38100" dist="38100" dir="2700000" algn="tl">
                    <a:srgbClr val="000000">
                      <a:alpha val="43137"/>
                    </a:srgbClr>
                  </a:outerShdw>
                </a:effectLst>
              </a:rPr>
              <a:t>making can impact daily decision making and actions.</a:t>
            </a:r>
            <a:endParaRPr lang="en-US" dirty="0">
              <a:effectLst>
                <a:outerShdw blurRad="38100" dist="38100" dir="2700000" algn="tl">
                  <a:srgbClr val="000000">
                    <a:alpha val="43137"/>
                  </a:srgbClr>
                </a:outerShdw>
              </a:effectLst>
            </a:endParaRPr>
          </a:p>
        </p:txBody>
      </p:sp>
      <p:sp>
        <p:nvSpPr>
          <p:cNvPr id="25" name="Parallelogram 24"/>
          <p:cNvSpPr/>
          <p:nvPr/>
        </p:nvSpPr>
        <p:spPr>
          <a:xfrm>
            <a:off x="5181600" y="6220307"/>
            <a:ext cx="914400" cy="270391"/>
          </a:xfrm>
          <a:prstGeom prst="parallelogram">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Fit</a:t>
            </a:r>
            <a:endParaRPr lang="en-US" sz="1200" b="1" dirty="0">
              <a:solidFill>
                <a:schemeClr val="tx1"/>
              </a:solidFill>
            </a:endParaRPr>
          </a:p>
        </p:txBody>
      </p:sp>
      <p:sp>
        <p:nvSpPr>
          <p:cNvPr id="26" name="Parallelogram 25"/>
          <p:cNvSpPr/>
          <p:nvPr/>
        </p:nvSpPr>
        <p:spPr>
          <a:xfrm>
            <a:off x="6036733" y="6218549"/>
            <a:ext cx="990600" cy="270391"/>
          </a:xfrm>
          <a:prstGeom prst="parallelogram">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Stressed</a:t>
            </a:r>
            <a:endParaRPr lang="en-US" sz="1200" b="1" dirty="0">
              <a:solidFill>
                <a:schemeClr val="tx1"/>
              </a:solidFill>
            </a:endParaRPr>
          </a:p>
        </p:txBody>
      </p:sp>
      <p:sp>
        <p:nvSpPr>
          <p:cNvPr id="27" name="Parallelogram 26"/>
          <p:cNvSpPr/>
          <p:nvPr/>
        </p:nvSpPr>
        <p:spPr>
          <a:xfrm>
            <a:off x="6959600" y="6220306"/>
            <a:ext cx="1023256" cy="270391"/>
          </a:xfrm>
          <a:prstGeom prst="parallelogram">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Depleted</a:t>
            </a:r>
            <a:endParaRPr lang="en-US" sz="1200" b="1" dirty="0">
              <a:solidFill>
                <a:schemeClr val="tx1"/>
              </a:solidFill>
            </a:endParaRPr>
          </a:p>
        </p:txBody>
      </p:sp>
      <p:sp>
        <p:nvSpPr>
          <p:cNvPr id="28" name="Parallelogram 27"/>
          <p:cNvSpPr/>
          <p:nvPr/>
        </p:nvSpPr>
        <p:spPr>
          <a:xfrm>
            <a:off x="7924800" y="6220307"/>
            <a:ext cx="914400" cy="270391"/>
          </a:xfrm>
          <a:prstGeom prst="parallelogram">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Drained</a:t>
            </a:r>
            <a:endParaRPr lang="en-US" sz="1200" b="1" dirty="0">
              <a:solidFill>
                <a:schemeClr val="tx1"/>
              </a:solidFill>
            </a:endParaRPr>
          </a:p>
        </p:txBody>
      </p:sp>
      <p:sp>
        <p:nvSpPr>
          <p:cNvPr id="21" name="Right Arrow 20"/>
          <p:cNvSpPr/>
          <p:nvPr/>
        </p:nvSpPr>
        <p:spPr>
          <a:xfrm>
            <a:off x="3189514" y="3093536"/>
            <a:ext cx="1915886" cy="891831"/>
          </a:xfrm>
          <a:prstGeom prst="rightArrow">
            <a:avLst>
              <a:gd name="adj1" fmla="val 50000"/>
              <a:gd name="adj2" fmla="val 34132"/>
            </a:avLst>
          </a:prstGeom>
          <a:solidFill>
            <a:srgbClr val="7E0000"/>
          </a:solidFill>
          <a:ln>
            <a:solidFill>
              <a:srgbClr val="7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rPr>
              <a:t>Moral Living</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5759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401" y="1366005"/>
            <a:ext cx="3657599" cy="5489720"/>
          </a:xfrm>
        </p:spPr>
      </p:pic>
      <p:sp>
        <p:nvSpPr>
          <p:cNvPr id="3" name="Title 2"/>
          <p:cNvSpPr>
            <a:spLocks noGrp="1"/>
          </p:cNvSpPr>
          <p:nvPr>
            <p:ph type="title"/>
          </p:nvPr>
        </p:nvSpPr>
        <p:spPr/>
        <p:txBody>
          <a:bodyPr/>
          <a:lstStyle/>
          <a:p>
            <a:endParaRPr lang="en-US"/>
          </a:p>
        </p:txBody>
      </p:sp>
      <p:sp>
        <p:nvSpPr>
          <p:cNvPr id="5" name="Snip Diagonal Corner Rectangle 4"/>
          <p:cNvSpPr/>
          <p:nvPr/>
        </p:nvSpPr>
        <p:spPr>
          <a:xfrm>
            <a:off x="0" y="0"/>
            <a:ext cx="9144000" cy="1515723"/>
          </a:xfrm>
          <a:prstGeom prst="snip2DiagRect">
            <a:avLst>
              <a:gd name="adj1" fmla="val 0"/>
              <a:gd name="adj2" fmla="val 28307"/>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Stencil" panose="040409050D0802020404" pitchFamily="82" charset="0"/>
              </a:rPr>
              <a:t>Personal Faith</a:t>
            </a:r>
            <a:endParaRPr lang="en-US" sz="5400" dirty="0">
              <a:solidFill>
                <a:schemeClr val="tx1"/>
              </a:solidFill>
              <a:latin typeface="Stencil" panose="040409050D0802020404" pitchFamily="82" charset="0"/>
            </a:endParaRPr>
          </a:p>
        </p:txBody>
      </p:sp>
      <p:sp>
        <p:nvSpPr>
          <p:cNvPr id="2" name="TextBox 1"/>
          <p:cNvSpPr txBox="1"/>
          <p:nvPr/>
        </p:nvSpPr>
        <p:spPr>
          <a:xfrm>
            <a:off x="457200" y="1719985"/>
            <a:ext cx="4724400" cy="4524315"/>
          </a:xfrm>
          <a:prstGeom prst="rect">
            <a:avLst/>
          </a:prstGeom>
          <a:noFill/>
        </p:spPr>
        <p:txBody>
          <a:bodyPr wrap="square" rtlCol="0">
            <a:spAutoFit/>
          </a:bodyPr>
          <a:lstStyle/>
          <a:p>
            <a:r>
              <a:rPr lang="en-US" sz="2400" b="1" dirty="0" smtClean="0"/>
              <a:t>What do you place your trust in?</a:t>
            </a:r>
          </a:p>
          <a:p>
            <a:endParaRPr lang="en-US" sz="2400" dirty="0"/>
          </a:p>
          <a:p>
            <a:pPr marL="342900" indent="-342900">
              <a:buFont typeface="Arial" panose="020B0604020202020204" pitchFamily="34" charset="0"/>
              <a:buChar char="•"/>
            </a:pPr>
            <a:r>
              <a:rPr lang="en-US" sz="2400" dirty="0" smtClean="0"/>
              <a:t>Self (abilities)</a:t>
            </a:r>
          </a:p>
          <a:p>
            <a:pPr marL="342900" indent="-342900">
              <a:buFont typeface="Arial" panose="020B0604020202020204" pitchFamily="34" charset="0"/>
              <a:buChar char="•"/>
            </a:pPr>
            <a:r>
              <a:rPr lang="en-US" sz="2400" dirty="0" smtClean="0"/>
              <a:t>Higher Self (intrinsic worth)</a:t>
            </a:r>
          </a:p>
          <a:p>
            <a:pPr marL="342900" indent="-342900">
              <a:buFont typeface="Arial" panose="020B0604020202020204" pitchFamily="34" charset="0"/>
              <a:buChar char="•"/>
            </a:pPr>
            <a:r>
              <a:rPr lang="en-US" sz="2400" dirty="0" smtClean="0"/>
              <a:t>Family</a:t>
            </a:r>
          </a:p>
          <a:p>
            <a:pPr marL="342900" indent="-342900">
              <a:buFont typeface="Arial" panose="020B0604020202020204" pitchFamily="34" charset="0"/>
              <a:buChar char="•"/>
            </a:pPr>
            <a:r>
              <a:rPr lang="en-US" sz="2400" dirty="0" smtClean="0"/>
              <a:t>Friends</a:t>
            </a:r>
          </a:p>
          <a:p>
            <a:pPr marL="342900" indent="-342900">
              <a:buFont typeface="Arial" panose="020B0604020202020204" pitchFamily="34" charset="0"/>
              <a:buChar char="•"/>
            </a:pPr>
            <a:r>
              <a:rPr lang="en-US" sz="2400" dirty="0" smtClean="0"/>
              <a:t>Unit</a:t>
            </a:r>
          </a:p>
          <a:p>
            <a:pPr marL="342900" indent="-342900">
              <a:buFont typeface="Arial" panose="020B0604020202020204" pitchFamily="34" charset="0"/>
              <a:buChar char="•"/>
            </a:pPr>
            <a:r>
              <a:rPr lang="en-US" sz="2400" dirty="0" smtClean="0"/>
              <a:t>Marine Corps</a:t>
            </a:r>
          </a:p>
          <a:p>
            <a:pPr marL="342900" indent="-342900">
              <a:buFont typeface="Arial" panose="020B0604020202020204" pitchFamily="34" charset="0"/>
              <a:buChar char="•"/>
            </a:pPr>
            <a:r>
              <a:rPr lang="en-US" sz="2400" dirty="0" smtClean="0"/>
              <a:t>Country</a:t>
            </a:r>
          </a:p>
          <a:p>
            <a:pPr marL="342900" indent="-342900">
              <a:buFont typeface="Arial" panose="020B0604020202020204" pitchFamily="34" charset="0"/>
              <a:buChar char="•"/>
            </a:pPr>
            <a:r>
              <a:rPr lang="en-US" sz="2400" dirty="0" smtClean="0"/>
              <a:t>Human Spirit</a:t>
            </a:r>
          </a:p>
          <a:p>
            <a:pPr marL="342900" indent="-342900">
              <a:buFont typeface="Arial" panose="020B0604020202020204" pitchFamily="34" charset="0"/>
              <a:buChar char="•"/>
            </a:pPr>
            <a:r>
              <a:rPr lang="en-US" sz="2400" dirty="0" smtClean="0"/>
              <a:t>Faith Community</a:t>
            </a:r>
          </a:p>
          <a:p>
            <a:pPr marL="342900" indent="-342900">
              <a:buFont typeface="Arial" panose="020B0604020202020204" pitchFamily="34" charset="0"/>
              <a:buChar char="•"/>
            </a:pPr>
            <a:r>
              <a:rPr lang="en-US" sz="2400" dirty="0" smtClean="0"/>
              <a:t>God/ Higher Power</a:t>
            </a:r>
            <a:endParaRPr lang="en-US" sz="2400" dirty="0"/>
          </a:p>
        </p:txBody>
      </p:sp>
    </p:spTree>
    <p:extLst>
      <p:ext uri="{BB962C8B-B14F-4D97-AF65-F5344CB8AC3E}">
        <p14:creationId xmlns:p14="http://schemas.microsoft.com/office/powerpoint/2010/main" val="334606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16" y="159372"/>
            <a:ext cx="8229600" cy="1143000"/>
          </a:xfrm>
        </p:spPr>
        <p:txBody>
          <a:bodyPr/>
          <a:lstStyle/>
          <a:p>
            <a:r>
              <a:rPr lang="en-US" dirty="0" smtClean="0">
                <a:latin typeface="Stencil" panose="040409050D0802020404" pitchFamily="82" charset="0"/>
              </a:rPr>
              <a:t>Results of Personal Faith</a:t>
            </a:r>
            <a:endParaRPr lang="en-US" dirty="0">
              <a:latin typeface="Stencil" panose="040409050D0802020404" pitchFamily="82" charset="0"/>
            </a:endParaRPr>
          </a:p>
        </p:txBody>
      </p:sp>
      <p:sp>
        <p:nvSpPr>
          <p:cNvPr id="3" name="Content Placeholder 2"/>
          <p:cNvSpPr>
            <a:spLocks noGrp="1"/>
          </p:cNvSpPr>
          <p:nvPr>
            <p:ph idx="1"/>
          </p:nvPr>
        </p:nvSpPr>
        <p:spPr>
          <a:xfrm>
            <a:off x="457200" y="1600200"/>
            <a:ext cx="4038600" cy="4525963"/>
          </a:xfrm>
        </p:spPr>
        <p:txBody>
          <a:bodyPr>
            <a:normAutofit/>
          </a:bodyPr>
          <a:lstStyle/>
          <a:p>
            <a:r>
              <a:rPr lang="en-US" sz="4000" dirty="0" smtClean="0"/>
              <a:t>Connection</a:t>
            </a:r>
          </a:p>
          <a:p>
            <a:pPr marL="0" indent="0">
              <a:buNone/>
            </a:pPr>
            <a:endParaRPr lang="en-US" sz="3600" dirty="0" smtClean="0"/>
          </a:p>
          <a:p>
            <a:r>
              <a:rPr lang="en-US" sz="4000" dirty="0" smtClean="0"/>
              <a:t>Stability</a:t>
            </a:r>
          </a:p>
          <a:p>
            <a:pPr marL="0" indent="0">
              <a:buNone/>
            </a:pPr>
            <a:endParaRPr lang="en-US" sz="3600" dirty="0" smtClean="0"/>
          </a:p>
          <a:p>
            <a:r>
              <a:rPr lang="en-US" sz="4000" dirty="0" smtClean="0"/>
              <a:t>Hope and Confidence</a:t>
            </a:r>
            <a:endParaRPr lang="en-US" sz="4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765" r="25530"/>
          <a:stretch/>
        </p:blipFill>
        <p:spPr>
          <a:xfrm>
            <a:off x="4648200" y="1162843"/>
            <a:ext cx="4138633" cy="5237957"/>
          </a:xfrm>
          <a:prstGeom prst="rect">
            <a:avLst/>
          </a:prstGeom>
        </p:spPr>
      </p:pic>
    </p:spTree>
    <p:extLst>
      <p:ext uri="{BB962C8B-B14F-4D97-AF65-F5344CB8AC3E}">
        <p14:creationId xmlns:p14="http://schemas.microsoft.com/office/powerpoint/2010/main" val="11665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Stencil" panose="040409050D0802020404" pitchFamily="82" charset="0"/>
              </a:rPr>
              <a:t>Lost</a:t>
            </a:r>
            <a:endParaRPr lang="en-US" sz="4800" dirty="0">
              <a:latin typeface="Stencil" panose="040409050D0802020404" pitchFamily="82"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7086"/>
          <a:stretch/>
        </p:blipFill>
        <p:spPr>
          <a:xfrm>
            <a:off x="373571" y="1676400"/>
            <a:ext cx="8378489" cy="434340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40000" t="7654" r="1667"/>
          <a:stretch/>
        </p:blipFill>
        <p:spPr>
          <a:xfrm rot="19484343">
            <a:off x="3081770" y="1749466"/>
            <a:ext cx="4495800" cy="3921661"/>
          </a:xfrm>
          <a:prstGeom prst="rect">
            <a:avLst/>
          </a:prstGeom>
        </p:spPr>
      </p:pic>
    </p:spTree>
    <p:extLst>
      <p:ext uri="{BB962C8B-B14F-4D97-AF65-F5344CB8AC3E}">
        <p14:creationId xmlns:p14="http://schemas.microsoft.com/office/powerpoint/2010/main" val="191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8400" r="50971"/>
          <a:stretch/>
        </p:blipFill>
        <p:spPr>
          <a:xfrm>
            <a:off x="5181600" y="1452349"/>
            <a:ext cx="3962400" cy="5487505"/>
          </a:xfrm>
        </p:spPr>
      </p:pic>
      <p:sp>
        <p:nvSpPr>
          <p:cNvPr id="4" name="Snip Diagonal Corner Rectangle 3"/>
          <p:cNvSpPr/>
          <p:nvPr/>
        </p:nvSpPr>
        <p:spPr>
          <a:xfrm>
            <a:off x="0" y="0"/>
            <a:ext cx="9144000" cy="1447800"/>
          </a:xfrm>
          <a:prstGeom prst="snip2DiagRect">
            <a:avLst>
              <a:gd name="adj1" fmla="val 0"/>
              <a:gd name="adj2" fmla="val 28307"/>
            </a:avLst>
          </a:prstGeom>
          <a:gradFill flip="none" rotWithShape="1">
            <a:gsLst>
              <a:gs pos="0">
                <a:schemeClr val="accent5">
                  <a:lumMod val="50000"/>
                </a:schemeClr>
              </a:gs>
              <a:gs pos="50000">
                <a:schemeClr val="accent5">
                  <a:lumMod val="75000"/>
                </a:schemeClr>
              </a:gs>
              <a:gs pos="100000">
                <a:schemeClr val="accent5">
                  <a:lumMod val="60000"/>
                  <a:lumOff val="4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Stencil" panose="040409050D0802020404" pitchFamily="82" charset="0"/>
              </a:rPr>
              <a:t>Foundational values</a:t>
            </a:r>
            <a:endParaRPr lang="en-US" sz="4800" dirty="0">
              <a:solidFill>
                <a:schemeClr val="tx1"/>
              </a:solidFill>
              <a:latin typeface="Stencil" panose="040409050D0802020404" pitchFamily="82" charset="0"/>
            </a:endParaRPr>
          </a:p>
        </p:txBody>
      </p:sp>
      <p:sp>
        <p:nvSpPr>
          <p:cNvPr id="7" name="TextBox 6"/>
          <p:cNvSpPr txBox="1"/>
          <p:nvPr/>
        </p:nvSpPr>
        <p:spPr>
          <a:xfrm>
            <a:off x="381000" y="2133600"/>
            <a:ext cx="4495800" cy="387798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See the Big </a:t>
            </a:r>
            <a:r>
              <a:rPr lang="en-US" sz="3200" dirty="0"/>
              <a:t>P</a:t>
            </a:r>
            <a:r>
              <a:rPr lang="en-US" sz="3200" dirty="0" smtClean="0"/>
              <a:t>icture</a:t>
            </a:r>
          </a:p>
          <a:p>
            <a:r>
              <a:rPr lang="en-US" sz="3200" dirty="0" smtClean="0"/>
              <a:t>	</a:t>
            </a:r>
            <a:r>
              <a:rPr lang="en-US" sz="3200" dirty="0" smtClean="0">
                <a:solidFill>
                  <a:srgbClr val="C00000"/>
                </a:solidFill>
              </a:rPr>
              <a:t>(Meaning)</a:t>
            </a:r>
          </a:p>
          <a:p>
            <a:endParaRPr lang="en-US" dirty="0" smtClean="0"/>
          </a:p>
          <a:p>
            <a:pPr marL="285750" indent="-285750">
              <a:buFont typeface="Arial" panose="020B0604020202020204" pitchFamily="34" charset="0"/>
              <a:buChar char="•"/>
            </a:pPr>
            <a:r>
              <a:rPr lang="en-US" sz="3200" dirty="0" smtClean="0"/>
              <a:t>Understand the Terrain</a:t>
            </a:r>
          </a:p>
          <a:p>
            <a:r>
              <a:rPr lang="en-US" sz="3200" dirty="0"/>
              <a:t>	</a:t>
            </a:r>
            <a:r>
              <a:rPr lang="en-US" sz="3200" dirty="0" smtClean="0">
                <a:solidFill>
                  <a:srgbClr val="C00000"/>
                </a:solidFill>
              </a:rPr>
              <a:t>(Values)</a:t>
            </a:r>
          </a:p>
          <a:p>
            <a:endParaRPr lang="en-US" dirty="0" smtClean="0"/>
          </a:p>
          <a:p>
            <a:pPr marL="285750" indent="-285750">
              <a:buFont typeface="Arial" panose="020B0604020202020204" pitchFamily="34" charset="0"/>
              <a:buChar char="•"/>
            </a:pPr>
            <a:r>
              <a:rPr lang="en-US" sz="3200" dirty="0" smtClean="0"/>
              <a:t>Chart a Course</a:t>
            </a:r>
          </a:p>
          <a:p>
            <a:r>
              <a:rPr lang="en-US" sz="3200" dirty="0">
                <a:solidFill>
                  <a:srgbClr val="C00000"/>
                </a:solidFill>
              </a:rPr>
              <a:t> </a:t>
            </a:r>
            <a:r>
              <a:rPr lang="en-US" sz="3200" dirty="0" smtClean="0">
                <a:solidFill>
                  <a:srgbClr val="C00000"/>
                </a:solidFill>
              </a:rPr>
              <a:t>         (Purpose/Mission)</a:t>
            </a:r>
          </a:p>
          <a:p>
            <a:r>
              <a:rPr lang="en-US" dirty="0"/>
              <a:t>	</a:t>
            </a:r>
            <a:endParaRPr lang="en-US" dirty="0" smtClean="0"/>
          </a:p>
        </p:txBody>
      </p:sp>
    </p:spTree>
    <p:extLst>
      <p:ext uri="{BB962C8B-B14F-4D97-AF65-F5344CB8AC3E}">
        <p14:creationId xmlns:p14="http://schemas.microsoft.com/office/powerpoint/2010/main" val="2783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anim calcmode="lin" valueType="num">
                                      <p:cBhvr additive="base">
                                        <p:cTn id="1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Stencil" panose="040409050D0802020404" pitchFamily="82" charset="0"/>
              </a:rPr>
              <a:t>Life Map</a:t>
            </a:r>
            <a:endParaRPr lang="en-US" dirty="0">
              <a:latin typeface="Stencil" panose="040409050D0802020404" pitchFamily="82" charset="0"/>
            </a:endParaRPr>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lgn="ctr">
              <a:buNone/>
            </a:pPr>
            <a:r>
              <a:rPr lang="en-US" dirty="0"/>
              <a:t>Live your life that the fear of </a:t>
            </a:r>
            <a:r>
              <a:rPr lang="en-US" dirty="0" smtClean="0"/>
              <a:t>death can </a:t>
            </a:r>
            <a:r>
              <a:rPr lang="en-US" dirty="0"/>
              <a:t>never enter your heart.</a:t>
            </a:r>
            <a:br>
              <a:rPr lang="en-US" dirty="0"/>
            </a:br>
            <a:r>
              <a:rPr lang="en-US" dirty="0"/>
              <a:t>Trouble no one about his religion.</a:t>
            </a:r>
            <a:br>
              <a:rPr lang="en-US" dirty="0"/>
            </a:br>
            <a:r>
              <a:rPr lang="en-US" dirty="0"/>
              <a:t>Respect others in their </a:t>
            </a:r>
            <a:r>
              <a:rPr lang="en-US" dirty="0" smtClean="0"/>
              <a:t>views and </a:t>
            </a:r>
            <a:r>
              <a:rPr lang="en-US" dirty="0"/>
              <a:t>demand that they respect yours.</a:t>
            </a:r>
            <a:br>
              <a:rPr lang="en-US" dirty="0"/>
            </a:br>
            <a:r>
              <a:rPr lang="en-US" dirty="0"/>
              <a:t>Love your life, perfect your </a:t>
            </a:r>
            <a:r>
              <a:rPr lang="en-US" dirty="0" smtClean="0"/>
              <a:t>life, beautify </a:t>
            </a:r>
            <a:r>
              <a:rPr lang="en-US" dirty="0"/>
              <a:t>all things in your life.</a:t>
            </a:r>
            <a:br>
              <a:rPr lang="en-US" dirty="0"/>
            </a:br>
            <a:r>
              <a:rPr lang="en-US" dirty="0"/>
              <a:t>Seek to make your life </a:t>
            </a:r>
            <a:r>
              <a:rPr lang="en-US" dirty="0" smtClean="0"/>
              <a:t>long and </a:t>
            </a:r>
            <a:r>
              <a:rPr lang="en-US" dirty="0"/>
              <a:t>of service to your people.</a:t>
            </a:r>
            <a:br>
              <a:rPr lang="en-US" dirty="0"/>
            </a:br>
            <a:r>
              <a:rPr lang="en-US" dirty="0"/>
              <a:t>Prepare a noble death song for the </a:t>
            </a:r>
            <a:r>
              <a:rPr lang="en-US" dirty="0" smtClean="0"/>
              <a:t>day when </a:t>
            </a:r>
            <a:r>
              <a:rPr lang="en-US" dirty="0"/>
              <a:t>you go over the great divide.</a:t>
            </a:r>
            <a:br>
              <a:rPr lang="en-US" dirty="0"/>
            </a:br>
            <a:r>
              <a:rPr lang="en-US" dirty="0"/>
              <a:t>Always give a word or sign of salute when meeting</a:t>
            </a:r>
            <a:br>
              <a:rPr lang="en-US" dirty="0"/>
            </a:br>
            <a:r>
              <a:rPr lang="en-US" dirty="0"/>
              <a:t>or passing a friend, or even a stranger, if in a lonely place.</a:t>
            </a:r>
            <a:br>
              <a:rPr lang="en-US" dirty="0"/>
            </a:br>
            <a:r>
              <a:rPr lang="en-US" dirty="0"/>
              <a:t>Show respect to all people, but grovel to none.</a:t>
            </a:r>
            <a:br>
              <a:rPr lang="en-US" dirty="0"/>
            </a:br>
            <a:r>
              <a:rPr lang="en-US" dirty="0"/>
              <a:t>When you rise in the morning, give thanks for the </a:t>
            </a:r>
            <a:r>
              <a:rPr lang="en-US" dirty="0" smtClean="0"/>
              <a:t>light, for </a:t>
            </a:r>
            <a:r>
              <a:rPr lang="en-US" dirty="0"/>
              <a:t>your life, </a:t>
            </a:r>
            <a:endParaRPr lang="en-US" dirty="0" smtClean="0"/>
          </a:p>
          <a:p>
            <a:pPr marL="0" indent="0" algn="ctr">
              <a:buNone/>
            </a:pPr>
            <a:r>
              <a:rPr lang="en-US" dirty="0" smtClean="0"/>
              <a:t>for </a:t>
            </a:r>
            <a:r>
              <a:rPr lang="en-US" dirty="0"/>
              <a:t>your strength.</a:t>
            </a:r>
            <a:br>
              <a:rPr lang="en-US" dirty="0"/>
            </a:br>
            <a:r>
              <a:rPr lang="en-US" dirty="0"/>
              <a:t>Give thanks for your food and for the joy of living.</a:t>
            </a:r>
            <a:br>
              <a:rPr lang="en-US" dirty="0"/>
            </a:br>
            <a:r>
              <a:rPr lang="en-US" dirty="0"/>
              <a:t>If you see no reason to give </a:t>
            </a:r>
            <a:r>
              <a:rPr lang="en-US" dirty="0" smtClean="0"/>
              <a:t>thanks, the </a:t>
            </a:r>
            <a:r>
              <a:rPr lang="en-US" dirty="0"/>
              <a:t>fault lies in yourself.</a:t>
            </a:r>
            <a:br>
              <a:rPr lang="en-US" dirty="0"/>
            </a:br>
            <a:r>
              <a:rPr lang="en-US" dirty="0"/>
              <a:t>Touch not the poisonous firewater that makes</a:t>
            </a:r>
            <a:br>
              <a:rPr lang="en-US" dirty="0"/>
            </a:br>
            <a:r>
              <a:rPr lang="en-US" dirty="0"/>
              <a:t>wise ones turn to fools and robs their spirit of its vision.</a:t>
            </a:r>
            <a:br>
              <a:rPr lang="en-US" dirty="0"/>
            </a:br>
            <a:r>
              <a:rPr lang="en-US" dirty="0"/>
              <a:t>When your time comes to die, be not like </a:t>
            </a:r>
            <a:r>
              <a:rPr lang="en-US" dirty="0" smtClean="0"/>
              <a:t>those whose </a:t>
            </a:r>
            <a:r>
              <a:rPr lang="en-US" dirty="0"/>
              <a:t>hearts are filled with fear of death,</a:t>
            </a:r>
            <a:br>
              <a:rPr lang="en-US" dirty="0"/>
            </a:br>
            <a:r>
              <a:rPr lang="en-US" dirty="0"/>
              <a:t>so that when their time comes they weep and pray</a:t>
            </a:r>
            <a:br>
              <a:rPr lang="en-US" dirty="0"/>
            </a:br>
            <a:r>
              <a:rPr lang="en-US" dirty="0"/>
              <a:t>for a little more time to live their lives over again in a different way.</a:t>
            </a:r>
            <a:br>
              <a:rPr lang="en-US" dirty="0"/>
            </a:br>
            <a:r>
              <a:rPr lang="en-US" dirty="0"/>
              <a:t>Sing your death song, and die like a hero going home.</a:t>
            </a:r>
          </a:p>
          <a:p>
            <a:pPr marL="0" indent="0">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0714"/>
          <a:stretch/>
        </p:blipFill>
        <p:spPr>
          <a:xfrm>
            <a:off x="3398432" y="1471834"/>
            <a:ext cx="2366356" cy="14085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0999" y="133783"/>
            <a:ext cx="2588201" cy="1452562"/>
          </a:xfrm>
          <a:prstGeom prst="rect">
            <a:avLst/>
          </a:prstGeom>
        </p:spPr>
      </p:pic>
      <p:sp>
        <p:nvSpPr>
          <p:cNvPr id="6" name="TextBox 5"/>
          <p:cNvSpPr txBox="1"/>
          <p:nvPr/>
        </p:nvSpPr>
        <p:spPr>
          <a:xfrm>
            <a:off x="3636652" y="1147879"/>
            <a:ext cx="1641924" cy="523220"/>
          </a:xfrm>
          <a:prstGeom prst="rect">
            <a:avLst/>
          </a:prstGeom>
          <a:noFill/>
        </p:spPr>
        <p:txBody>
          <a:bodyPr wrap="none" rtlCol="0">
            <a:spAutoFit/>
          </a:bodyPr>
          <a:lstStyle/>
          <a:p>
            <a:r>
              <a:rPr lang="en-US" sz="2800" i="1" dirty="0" smtClean="0"/>
              <a:t>Tecumseh</a:t>
            </a:r>
            <a:endParaRPr lang="en-US" sz="2800" i="1" dirty="0"/>
          </a:p>
        </p:txBody>
      </p:sp>
    </p:spTree>
    <p:extLst>
      <p:ext uri="{BB962C8B-B14F-4D97-AF65-F5344CB8AC3E}">
        <p14:creationId xmlns:p14="http://schemas.microsoft.com/office/powerpoint/2010/main" val="421552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33437 -0.1838 " pathEditMode="relative" rAng="0" ptsTypes="AA">
                                      <p:cBhvr>
                                        <p:cTn id="6" dur="2000" fill="hold"/>
                                        <p:tgtEl>
                                          <p:spTgt spid="4"/>
                                        </p:tgtEl>
                                        <p:attrNameLst>
                                          <p:attrName>ppt_x</p:attrName>
                                          <p:attrName>ppt_y</p:attrName>
                                        </p:attrNameLst>
                                      </p:cBhvr>
                                      <p:rCtr x="-16719" y="-919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Stencil" panose="040409050D0802020404" pitchFamily="82" charset="0"/>
              </a:rPr>
              <a:t>Life Map</a:t>
            </a:r>
            <a:endParaRPr lang="en-US" dirty="0">
              <a:latin typeface="Stencil" panose="040409050D0802020404" pitchFamily="82" charset="0"/>
            </a:endParaRP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b="1" dirty="0" smtClean="0"/>
              <a:t>“To </a:t>
            </a:r>
            <a:r>
              <a:rPr lang="en-US" b="1" dirty="0"/>
              <a:t>laugh often and much; To win the respect of intelligent people and the affection of children; To earn the appreciation of honest critics and endure the betrayal of false friends; To appreciate beauty, to find the best in others; To leave the world a bit better, whether by a healthy child, a garden patch, or a redeemed social condition; To know even one life has breathed easier because you have lived. This is to have succeeded</a:t>
            </a:r>
            <a:r>
              <a:rPr lang="en-US" b="1" dirty="0" smtClean="0"/>
              <a:t>.”</a:t>
            </a:r>
            <a:endParaRPr lang="en-US" b="1" dirty="0"/>
          </a:p>
          <a:p>
            <a:pPr marL="0" indent="0">
              <a:buNone/>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0714"/>
          <a:stretch/>
        </p:blipFill>
        <p:spPr>
          <a:xfrm>
            <a:off x="321365" y="133783"/>
            <a:ext cx="2366356" cy="1408544"/>
          </a:xfrm>
          <a:prstGeom prst="rect">
            <a:avLst/>
          </a:prstGeom>
        </p:spPr>
      </p:pic>
      <p:sp>
        <p:nvSpPr>
          <p:cNvPr id="6" name="TextBox 5"/>
          <p:cNvSpPr txBox="1"/>
          <p:nvPr/>
        </p:nvSpPr>
        <p:spPr>
          <a:xfrm>
            <a:off x="2883621" y="1107551"/>
            <a:ext cx="3376758" cy="523220"/>
          </a:xfrm>
          <a:prstGeom prst="rect">
            <a:avLst/>
          </a:prstGeom>
          <a:noFill/>
        </p:spPr>
        <p:txBody>
          <a:bodyPr wrap="none" rtlCol="0">
            <a:spAutoFit/>
          </a:bodyPr>
          <a:lstStyle/>
          <a:p>
            <a:r>
              <a:rPr lang="en-US" sz="2800" i="1" dirty="0" smtClean="0"/>
              <a:t>Ralph Waldo Emerson</a:t>
            </a:r>
            <a:endParaRPr lang="en-US" sz="2800"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734" y="147521"/>
            <a:ext cx="2360901" cy="1447800"/>
          </a:xfrm>
          <a:prstGeom prst="rect">
            <a:avLst/>
          </a:prstGeom>
        </p:spPr>
      </p:pic>
    </p:spTree>
    <p:extLst>
      <p:ext uri="{BB962C8B-B14F-4D97-AF65-F5344CB8AC3E}">
        <p14:creationId xmlns:p14="http://schemas.microsoft.com/office/powerpoint/2010/main" val="146006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257800" cy="4953000"/>
          </a:xfrm>
        </p:spPr>
        <p:txBody>
          <a:bodyPr>
            <a:normAutofit lnSpcReduction="10000"/>
          </a:bodyPr>
          <a:lstStyle/>
          <a:p>
            <a:r>
              <a:rPr lang="en-US" dirty="0" smtClean="0"/>
              <a:t>What do I need to do every day to get where I want to go?</a:t>
            </a:r>
          </a:p>
          <a:p>
            <a:endParaRPr lang="en-US" dirty="0"/>
          </a:p>
          <a:p>
            <a:r>
              <a:rPr lang="en-US" dirty="0" smtClean="0"/>
              <a:t>What do I need to avoid that might throw me of course?</a:t>
            </a:r>
          </a:p>
          <a:p>
            <a:endParaRPr lang="en-US" dirty="0"/>
          </a:p>
          <a:p>
            <a:r>
              <a:rPr lang="en-US" dirty="0" smtClean="0"/>
              <a:t>How do I live a good, honorable life?</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2600" y="1445189"/>
            <a:ext cx="3581399" cy="5433425"/>
          </a:xfrm>
          <a:prstGeom prst="rect">
            <a:avLst/>
          </a:prstGeom>
        </p:spPr>
      </p:pic>
      <p:sp>
        <p:nvSpPr>
          <p:cNvPr id="5" name="Title 4"/>
          <p:cNvSpPr>
            <a:spLocks noGrp="1"/>
          </p:cNvSpPr>
          <p:nvPr>
            <p:ph type="title"/>
          </p:nvPr>
        </p:nvSpPr>
        <p:spPr/>
        <p:txBody>
          <a:bodyPr/>
          <a:lstStyle/>
          <a:p>
            <a:endParaRPr lang="en-US"/>
          </a:p>
        </p:txBody>
      </p:sp>
      <p:sp>
        <p:nvSpPr>
          <p:cNvPr id="6" name="Snip Diagonal Corner Rectangle 5"/>
          <p:cNvSpPr/>
          <p:nvPr/>
        </p:nvSpPr>
        <p:spPr>
          <a:xfrm>
            <a:off x="1" y="0"/>
            <a:ext cx="9143998" cy="1417638"/>
          </a:xfrm>
          <a:prstGeom prst="snip2DiagRect">
            <a:avLst>
              <a:gd name="adj1" fmla="val 0"/>
              <a:gd name="adj2" fmla="val 28307"/>
            </a:avLst>
          </a:prstGeom>
          <a:gradFill flip="none" rotWithShape="1">
            <a:gsLst>
              <a:gs pos="0">
                <a:srgbClr val="7E0000"/>
              </a:gs>
              <a:gs pos="50000">
                <a:srgbClr val="E1241F"/>
              </a:gs>
              <a:gs pos="100000">
                <a:srgbClr val="EB706D"/>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latin typeface="Stencil" panose="040409050D0802020404" pitchFamily="82" charset="0"/>
              </a:rPr>
              <a:t>Moral living</a:t>
            </a:r>
            <a:endParaRPr lang="en-US" sz="6000" dirty="0">
              <a:solidFill>
                <a:schemeClr val="tx1"/>
              </a:solidFill>
              <a:latin typeface="Stencil" panose="040409050D0802020404" pitchFamily="82" charset="0"/>
            </a:endParaRPr>
          </a:p>
        </p:txBody>
      </p:sp>
    </p:spTree>
    <p:extLst>
      <p:ext uri="{BB962C8B-B14F-4D97-AF65-F5344CB8AC3E}">
        <p14:creationId xmlns:p14="http://schemas.microsoft.com/office/powerpoint/2010/main" val="523310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tencil" panose="040409050D0802020404" pitchFamily="82" charset="0"/>
              </a:rPr>
              <a:t>Don’t forget…</a:t>
            </a:r>
            <a:endParaRPr lang="en-US" dirty="0">
              <a:latin typeface="Stencil" panose="040409050D0802020404" pitchFamily="82" charset="0"/>
            </a:endParaRPr>
          </a:p>
        </p:txBody>
      </p:sp>
      <p:sp>
        <p:nvSpPr>
          <p:cNvPr id="3" name="Content Placeholder 2"/>
          <p:cNvSpPr>
            <a:spLocks noGrp="1"/>
          </p:cNvSpPr>
          <p:nvPr>
            <p:ph idx="1"/>
          </p:nvPr>
        </p:nvSpPr>
        <p:spPr/>
        <p:txBody>
          <a:bodyPr>
            <a:normAutofit/>
          </a:bodyPr>
          <a:lstStyle/>
          <a:p>
            <a:r>
              <a:rPr lang="en-US" sz="3600" dirty="0" smtClean="0"/>
              <a:t>Use Waypoints</a:t>
            </a:r>
          </a:p>
          <a:p>
            <a:r>
              <a:rPr lang="en-US" sz="3600" dirty="0" smtClean="0"/>
              <a:t>Make Constant Course Corrections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3071882"/>
            <a:ext cx="4800600" cy="3200400"/>
          </a:xfrm>
          <a:prstGeom prst="rect">
            <a:avLst/>
          </a:prstGeom>
        </p:spPr>
      </p:pic>
    </p:spTree>
    <p:extLst>
      <p:ext uri="{BB962C8B-B14F-4D97-AF65-F5344CB8AC3E}">
        <p14:creationId xmlns:p14="http://schemas.microsoft.com/office/powerpoint/2010/main" val="1110514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Friends don’t let friends…</a:t>
            </a:r>
            <a:endParaRPr lang="en-US" sz="5400"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5754"/>
          <a:stretch/>
        </p:blipFill>
        <p:spPr>
          <a:xfrm>
            <a:off x="692519" y="1350311"/>
            <a:ext cx="7232281" cy="4646470"/>
          </a:xfrm>
        </p:spPr>
      </p:pic>
    </p:spTree>
    <p:extLst>
      <p:ext uri="{BB962C8B-B14F-4D97-AF65-F5344CB8AC3E}">
        <p14:creationId xmlns:p14="http://schemas.microsoft.com/office/powerpoint/2010/main" val="9838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Stencil" panose="040409050D0802020404" pitchFamily="82" charset="0"/>
              </a:rPr>
              <a:t>Obstacles</a:t>
            </a:r>
            <a:endParaRPr lang="en-US" sz="6000" dirty="0">
              <a:latin typeface="Stencil" panose="040409050D0802020404" pitchFamily="8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5000" y="1417638"/>
            <a:ext cx="3267075" cy="4909539"/>
          </a:xfrm>
        </p:spPr>
      </p:pic>
      <p:sp>
        <p:nvSpPr>
          <p:cNvPr id="3" name="TextBox 2"/>
          <p:cNvSpPr txBox="1"/>
          <p:nvPr/>
        </p:nvSpPr>
        <p:spPr>
          <a:xfrm>
            <a:off x="990600" y="1676400"/>
            <a:ext cx="45719" cy="369332"/>
          </a:xfrm>
          <a:prstGeom prst="rect">
            <a:avLst/>
          </a:prstGeom>
          <a:noFill/>
        </p:spPr>
        <p:txBody>
          <a:bodyPr wrap="square" rtlCol="0">
            <a:spAutoFit/>
          </a:bodyPr>
          <a:lstStyle/>
          <a:p>
            <a:endParaRPr lang="en-US" dirty="0"/>
          </a:p>
        </p:txBody>
      </p:sp>
      <p:sp>
        <p:nvSpPr>
          <p:cNvPr id="5" name="TextBox 4"/>
          <p:cNvSpPr txBox="1"/>
          <p:nvPr/>
        </p:nvSpPr>
        <p:spPr>
          <a:xfrm>
            <a:off x="838200" y="1676400"/>
            <a:ext cx="4495800"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Self-betrayal</a:t>
            </a:r>
          </a:p>
          <a:p>
            <a:pPr marL="285750" indent="-285750">
              <a:buFont typeface="Arial" panose="020B0604020202020204" pitchFamily="34" charset="0"/>
              <a:buChar char="•"/>
            </a:pPr>
            <a:r>
              <a:rPr lang="en-US" sz="3200" dirty="0" smtClean="0"/>
              <a:t>Complacency/Apathy</a:t>
            </a:r>
          </a:p>
          <a:p>
            <a:pPr marL="285750" indent="-285750">
              <a:buFont typeface="Arial" panose="020B0604020202020204" pitchFamily="34" charset="0"/>
              <a:buChar char="•"/>
            </a:pPr>
            <a:r>
              <a:rPr lang="en-US" sz="3200" dirty="0" smtClean="0"/>
              <a:t>Past Trauma</a:t>
            </a:r>
          </a:p>
          <a:p>
            <a:pPr marL="285750" indent="-285750">
              <a:buFont typeface="Arial" panose="020B0604020202020204" pitchFamily="34" charset="0"/>
              <a:buChar char="•"/>
            </a:pPr>
            <a:r>
              <a:rPr lang="en-US" sz="3200" dirty="0" smtClean="0"/>
              <a:t>Negative beliefs/experiences with religion.</a:t>
            </a:r>
          </a:p>
          <a:p>
            <a:pPr marL="285750" indent="-285750">
              <a:buFont typeface="Arial" panose="020B0604020202020204" pitchFamily="34" charset="0"/>
              <a:buChar char="•"/>
            </a:pPr>
            <a:r>
              <a:rPr lang="en-US" sz="3200" dirty="0" smtClean="0"/>
              <a:t>Confusion about spirituality/religion</a:t>
            </a:r>
            <a:endParaRPr lang="en-US" sz="3200" dirty="0"/>
          </a:p>
        </p:txBody>
      </p:sp>
    </p:spTree>
    <p:extLst>
      <p:ext uri="{BB962C8B-B14F-4D97-AF65-F5344CB8AC3E}">
        <p14:creationId xmlns:p14="http://schemas.microsoft.com/office/powerpoint/2010/main" val="3943775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99609">
                        <a14:backgroundMark x1="70404" y1="4096" x2="88527" y2="4819"/>
                        <a14:backgroundMark x1="82660" y1="14096" x2="91395" y2="32530"/>
                        <a14:backgroundMark x1="87875" y1="36867" x2="89961" y2="44578"/>
                        <a14:backgroundMark x1="77575" y1="45301" x2="96610" y2="58916"/>
                        <a14:backgroundMark x1="79531" y1="42651" x2="76402" y2="43614"/>
                        <a14:backgroundMark x1="75489" y1="42651" x2="74576" y2="60482"/>
                        <a14:backgroundMark x1="74967" y1="62651" x2="96219" y2="88434"/>
                        <a14:backgroundMark x1="46415" y1="14337" x2="37158" y2="45904"/>
                        <a14:backgroundMark x1="18774" y1="14337" x2="13690" y2="41807"/>
                        <a14:backgroundMark x1="42373" y1="95060" x2="5085" y2="72410"/>
                        <a14:backgroundMark x1="31940" y1="50000" x2="17910" y2="41160"/>
                        <a14:backgroundMark x1="3284" y1="26796" x2="2985" y2="47790"/>
                        <a14:backgroundMark x1="34627" y1="97238" x2="2388" y2="80939"/>
                        <a14:backgroundMark x1="14328" y1="96409" x2="4179" y2="93923"/>
                        <a14:backgroundMark x1="61493" y1="97790" x2="46567" y2="96133"/>
                        <a14:backgroundMark x1="65075" y1="98619" x2="56119" y2="98619"/>
                      </a14:backgroundRemoval>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flipH="1">
            <a:off x="304800" y="1680890"/>
            <a:ext cx="4267200" cy="4619199"/>
          </a:xfrm>
          <a:prstGeom prst="rect">
            <a:avLst/>
          </a:prstGeom>
        </p:spPr>
      </p:pic>
      <p:sp>
        <p:nvSpPr>
          <p:cNvPr id="2" name="Title 1"/>
          <p:cNvSpPr>
            <a:spLocks noGrp="1"/>
          </p:cNvSpPr>
          <p:nvPr>
            <p:ph type="title"/>
          </p:nvPr>
        </p:nvSpPr>
        <p:spPr>
          <a:xfrm>
            <a:off x="2514600" y="13855"/>
            <a:ext cx="4114800" cy="1143000"/>
          </a:xfrm>
        </p:spPr>
        <p:txBody>
          <a:bodyPr/>
          <a:lstStyle/>
          <a:p>
            <a:r>
              <a:rPr lang="en-US" dirty="0" smtClean="0">
                <a:latin typeface="Stencil" panose="040409050D0802020404" pitchFamily="82" charset="0"/>
              </a:rPr>
              <a:t>Indicators</a:t>
            </a:r>
            <a:endParaRPr lang="en-US" dirty="0">
              <a:latin typeface="Stencil" panose="040409050D0802020404" pitchFamily="82" charset="0"/>
            </a:endParaRPr>
          </a:p>
        </p:txBody>
      </p:sp>
      <p:sp>
        <p:nvSpPr>
          <p:cNvPr id="3" name="Content Placeholder 2"/>
          <p:cNvSpPr>
            <a:spLocks noGrp="1"/>
          </p:cNvSpPr>
          <p:nvPr>
            <p:ph idx="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1787639074"/>
              </p:ext>
            </p:extLst>
          </p:nvPr>
        </p:nvGraphicFramePr>
        <p:xfrm>
          <a:off x="2743200" y="1143000"/>
          <a:ext cx="6248400" cy="51290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Parallelogram 6"/>
          <p:cNvSpPr/>
          <p:nvPr/>
        </p:nvSpPr>
        <p:spPr>
          <a:xfrm>
            <a:off x="2043545" y="6323715"/>
            <a:ext cx="1752600" cy="298757"/>
          </a:xfrm>
          <a:prstGeom prst="parallelogram">
            <a:avLst/>
          </a:prstGeom>
          <a:solidFill>
            <a:srgbClr val="66FF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Fit</a:t>
            </a:r>
            <a:endParaRPr lang="en-US" sz="1200" b="1" dirty="0">
              <a:solidFill>
                <a:schemeClr val="tx1"/>
              </a:solidFill>
            </a:endParaRPr>
          </a:p>
        </p:txBody>
      </p:sp>
      <p:sp>
        <p:nvSpPr>
          <p:cNvPr id="8" name="Parallelogram 7"/>
          <p:cNvSpPr/>
          <p:nvPr/>
        </p:nvSpPr>
        <p:spPr>
          <a:xfrm>
            <a:off x="3625132" y="6323715"/>
            <a:ext cx="1904712" cy="298757"/>
          </a:xfrm>
          <a:prstGeom prst="parallelogram">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Stressed</a:t>
            </a:r>
            <a:endParaRPr lang="en-US" sz="1200" b="1" dirty="0">
              <a:solidFill>
                <a:schemeClr val="tx1"/>
              </a:solidFill>
            </a:endParaRPr>
          </a:p>
        </p:txBody>
      </p:sp>
      <p:sp>
        <p:nvSpPr>
          <p:cNvPr id="9" name="Parallelogram 8"/>
          <p:cNvSpPr/>
          <p:nvPr/>
        </p:nvSpPr>
        <p:spPr>
          <a:xfrm>
            <a:off x="5460327" y="6323715"/>
            <a:ext cx="1961241" cy="284246"/>
          </a:xfrm>
          <a:prstGeom prst="parallelogram">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Depleted</a:t>
            </a:r>
            <a:endParaRPr lang="en-US" sz="1200" b="1" dirty="0">
              <a:solidFill>
                <a:schemeClr val="tx1"/>
              </a:solidFill>
            </a:endParaRPr>
          </a:p>
        </p:txBody>
      </p:sp>
      <p:sp>
        <p:nvSpPr>
          <p:cNvPr id="10" name="Parallelogram 9"/>
          <p:cNvSpPr/>
          <p:nvPr/>
        </p:nvSpPr>
        <p:spPr>
          <a:xfrm>
            <a:off x="7214808" y="6323715"/>
            <a:ext cx="1752600" cy="284246"/>
          </a:xfrm>
          <a:prstGeom prst="parallelogram">
            <a:avLst/>
          </a:prstGeom>
          <a:solidFill>
            <a:srgbClr val="FF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Drained</a:t>
            </a:r>
            <a:endParaRPr lang="en-US" sz="1200" b="1" dirty="0">
              <a:solidFill>
                <a:schemeClr val="tx1"/>
              </a:solidFill>
            </a:endParaRPr>
          </a:p>
        </p:txBody>
      </p:sp>
    </p:spTree>
    <p:extLst>
      <p:ext uri="{BB962C8B-B14F-4D97-AF65-F5344CB8AC3E}">
        <p14:creationId xmlns:p14="http://schemas.microsoft.com/office/powerpoint/2010/main" val="937604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0" y="274638"/>
            <a:ext cx="3581400" cy="1143000"/>
          </a:xfrm>
        </p:spPr>
        <p:txBody>
          <a:bodyPr/>
          <a:lstStyle/>
          <a:p>
            <a:r>
              <a:rPr lang="en-US" dirty="0" smtClean="0"/>
              <a:t>Resources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9852"/>
            <a:ext cx="5111730" cy="6907852"/>
          </a:xfrm>
          <a:prstGeom prst="rect">
            <a:avLst/>
          </a:prstGeom>
        </p:spPr>
      </p:pic>
    </p:spTree>
    <p:extLst>
      <p:ext uri="{BB962C8B-B14F-4D97-AF65-F5344CB8AC3E}">
        <p14:creationId xmlns:p14="http://schemas.microsoft.com/office/powerpoint/2010/main" val="26419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accent6">
                    <a:lumMod val="50000"/>
                  </a:schemeClr>
                </a:solidFill>
                <a:latin typeface="Stencil" panose="040409050D0802020404" pitchFamily="82" charset="0"/>
              </a:rPr>
              <a:t>Total Fitness</a:t>
            </a:r>
            <a:endParaRPr lang="en-US" dirty="0">
              <a:solidFill>
                <a:schemeClr val="accent6">
                  <a:lumMod val="50000"/>
                </a:schemeClr>
              </a:solidFill>
              <a:latin typeface="Stencil" panose="040409050D0802020404" pitchFamily="82" charset="0"/>
            </a:endParaRPr>
          </a:p>
        </p:txBody>
      </p:sp>
      <p:sp>
        <p:nvSpPr>
          <p:cNvPr id="9" name="Freeform 8"/>
          <p:cNvSpPr/>
          <p:nvPr/>
        </p:nvSpPr>
        <p:spPr>
          <a:xfrm>
            <a:off x="5638800" y="4507166"/>
            <a:ext cx="2221785" cy="1618996"/>
          </a:xfrm>
          <a:custGeom>
            <a:avLst/>
            <a:gdLst>
              <a:gd name="connsiteX0" fmla="*/ 0 w 2499325"/>
              <a:gd name="connsiteY0" fmla="*/ 161900 h 1618996"/>
              <a:gd name="connsiteX1" fmla="*/ 161900 w 2499325"/>
              <a:gd name="connsiteY1" fmla="*/ 0 h 1618996"/>
              <a:gd name="connsiteX2" fmla="*/ 2337425 w 2499325"/>
              <a:gd name="connsiteY2" fmla="*/ 0 h 1618996"/>
              <a:gd name="connsiteX3" fmla="*/ 2499325 w 2499325"/>
              <a:gd name="connsiteY3" fmla="*/ 161900 h 1618996"/>
              <a:gd name="connsiteX4" fmla="*/ 2499325 w 2499325"/>
              <a:gd name="connsiteY4" fmla="*/ 1457096 h 1618996"/>
              <a:gd name="connsiteX5" fmla="*/ 2337425 w 2499325"/>
              <a:gd name="connsiteY5" fmla="*/ 1618996 h 1618996"/>
              <a:gd name="connsiteX6" fmla="*/ 161900 w 2499325"/>
              <a:gd name="connsiteY6" fmla="*/ 1618996 h 1618996"/>
              <a:gd name="connsiteX7" fmla="*/ 0 w 2499325"/>
              <a:gd name="connsiteY7" fmla="*/ 1457096 h 1618996"/>
              <a:gd name="connsiteX8" fmla="*/ 0 w 2499325"/>
              <a:gd name="connsiteY8" fmla="*/ 161900 h 16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25" h="1618996">
                <a:moveTo>
                  <a:pt x="0" y="161900"/>
                </a:moveTo>
                <a:cubicBezTo>
                  <a:pt x="0" y="72485"/>
                  <a:pt x="72485" y="0"/>
                  <a:pt x="161900" y="0"/>
                </a:cubicBezTo>
                <a:lnTo>
                  <a:pt x="2337425" y="0"/>
                </a:lnTo>
                <a:cubicBezTo>
                  <a:pt x="2426840" y="0"/>
                  <a:pt x="2499325" y="72485"/>
                  <a:pt x="2499325" y="161900"/>
                </a:cubicBezTo>
                <a:lnTo>
                  <a:pt x="2499325" y="1457096"/>
                </a:lnTo>
                <a:cubicBezTo>
                  <a:pt x="2499325" y="1546511"/>
                  <a:pt x="2426840" y="1618996"/>
                  <a:pt x="2337425" y="1618996"/>
                </a:cubicBezTo>
                <a:lnTo>
                  <a:pt x="161900" y="1618996"/>
                </a:lnTo>
                <a:cubicBezTo>
                  <a:pt x="72485" y="1618996"/>
                  <a:pt x="0" y="1546511"/>
                  <a:pt x="0" y="1457096"/>
                </a:cubicBezTo>
                <a:lnTo>
                  <a:pt x="0" y="16190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2">
              <a:hueOff val="3121013"/>
              <a:satOff val="-3893"/>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622" tIns="615573" rIns="210824" bIns="210824" numCol="1" spcCol="1270" anchor="t" anchorCtr="0">
            <a:noAutofit/>
          </a:bodyPr>
          <a:lstStyle/>
          <a:p>
            <a:pPr marL="285750" lvl="1" indent="-285750" algn="l" defTabSz="1600200">
              <a:lnSpc>
                <a:spcPct val="90000"/>
              </a:lnSpc>
              <a:spcBef>
                <a:spcPct val="0"/>
              </a:spcBef>
              <a:spcAft>
                <a:spcPct val="15000"/>
              </a:spcAft>
              <a:buChar char="••"/>
            </a:pPr>
            <a:endParaRPr lang="en-US" sz="3600" kern="1200" dirty="0"/>
          </a:p>
        </p:txBody>
      </p:sp>
      <p:sp>
        <p:nvSpPr>
          <p:cNvPr id="10" name="Freeform 9"/>
          <p:cNvSpPr/>
          <p:nvPr/>
        </p:nvSpPr>
        <p:spPr>
          <a:xfrm>
            <a:off x="1283414" y="4507166"/>
            <a:ext cx="2297987" cy="1618996"/>
          </a:xfrm>
          <a:custGeom>
            <a:avLst/>
            <a:gdLst>
              <a:gd name="connsiteX0" fmla="*/ 0 w 2499325"/>
              <a:gd name="connsiteY0" fmla="*/ 161900 h 1618996"/>
              <a:gd name="connsiteX1" fmla="*/ 161900 w 2499325"/>
              <a:gd name="connsiteY1" fmla="*/ 0 h 1618996"/>
              <a:gd name="connsiteX2" fmla="*/ 2337425 w 2499325"/>
              <a:gd name="connsiteY2" fmla="*/ 0 h 1618996"/>
              <a:gd name="connsiteX3" fmla="*/ 2499325 w 2499325"/>
              <a:gd name="connsiteY3" fmla="*/ 161900 h 1618996"/>
              <a:gd name="connsiteX4" fmla="*/ 2499325 w 2499325"/>
              <a:gd name="connsiteY4" fmla="*/ 1457096 h 1618996"/>
              <a:gd name="connsiteX5" fmla="*/ 2337425 w 2499325"/>
              <a:gd name="connsiteY5" fmla="*/ 1618996 h 1618996"/>
              <a:gd name="connsiteX6" fmla="*/ 161900 w 2499325"/>
              <a:gd name="connsiteY6" fmla="*/ 1618996 h 1618996"/>
              <a:gd name="connsiteX7" fmla="*/ 0 w 2499325"/>
              <a:gd name="connsiteY7" fmla="*/ 1457096 h 1618996"/>
              <a:gd name="connsiteX8" fmla="*/ 0 w 2499325"/>
              <a:gd name="connsiteY8" fmla="*/ 161900 h 16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25" h="1618996">
                <a:moveTo>
                  <a:pt x="0" y="161900"/>
                </a:moveTo>
                <a:cubicBezTo>
                  <a:pt x="0" y="72485"/>
                  <a:pt x="72485" y="0"/>
                  <a:pt x="161900" y="0"/>
                </a:cubicBezTo>
                <a:lnTo>
                  <a:pt x="2337425" y="0"/>
                </a:lnTo>
                <a:cubicBezTo>
                  <a:pt x="2426840" y="0"/>
                  <a:pt x="2499325" y="72485"/>
                  <a:pt x="2499325" y="161900"/>
                </a:cubicBezTo>
                <a:lnTo>
                  <a:pt x="2499325" y="1457096"/>
                </a:lnTo>
                <a:cubicBezTo>
                  <a:pt x="2499325" y="1546511"/>
                  <a:pt x="2426840" y="1618996"/>
                  <a:pt x="2337425" y="1618996"/>
                </a:cubicBezTo>
                <a:lnTo>
                  <a:pt x="161900" y="1618996"/>
                </a:lnTo>
                <a:cubicBezTo>
                  <a:pt x="72485" y="1618996"/>
                  <a:pt x="0" y="1546511"/>
                  <a:pt x="0" y="1457096"/>
                </a:cubicBezTo>
                <a:lnTo>
                  <a:pt x="0" y="16190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2">
              <a:hueOff val="4681519"/>
              <a:satOff val="-5839"/>
              <a:lumOff val="137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824" tIns="615573" rIns="960622" bIns="210824" numCol="1" spcCol="1270" anchor="t" anchorCtr="0">
            <a:noAutofit/>
          </a:bodyPr>
          <a:lstStyle/>
          <a:p>
            <a:pPr marL="285750" lvl="1" indent="-285750" algn="l" defTabSz="1600200">
              <a:lnSpc>
                <a:spcPct val="90000"/>
              </a:lnSpc>
              <a:spcBef>
                <a:spcPct val="0"/>
              </a:spcBef>
              <a:spcAft>
                <a:spcPct val="15000"/>
              </a:spcAft>
              <a:buChar char="••"/>
            </a:pPr>
            <a:endParaRPr lang="en-US" sz="3600" kern="1200"/>
          </a:p>
        </p:txBody>
      </p:sp>
      <p:sp>
        <p:nvSpPr>
          <p:cNvPr id="11" name="Freeform 10"/>
          <p:cNvSpPr/>
          <p:nvPr/>
        </p:nvSpPr>
        <p:spPr>
          <a:xfrm>
            <a:off x="5638800" y="1066800"/>
            <a:ext cx="2221785" cy="1618996"/>
          </a:xfrm>
          <a:custGeom>
            <a:avLst/>
            <a:gdLst>
              <a:gd name="connsiteX0" fmla="*/ 0 w 2499325"/>
              <a:gd name="connsiteY0" fmla="*/ 161900 h 1618996"/>
              <a:gd name="connsiteX1" fmla="*/ 161900 w 2499325"/>
              <a:gd name="connsiteY1" fmla="*/ 0 h 1618996"/>
              <a:gd name="connsiteX2" fmla="*/ 2337425 w 2499325"/>
              <a:gd name="connsiteY2" fmla="*/ 0 h 1618996"/>
              <a:gd name="connsiteX3" fmla="*/ 2499325 w 2499325"/>
              <a:gd name="connsiteY3" fmla="*/ 161900 h 1618996"/>
              <a:gd name="connsiteX4" fmla="*/ 2499325 w 2499325"/>
              <a:gd name="connsiteY4" fmla="*/ 1457096 h 1618996"/>
              <a:gd name="connsiteX5" fmla="*/ 2337425 w 2499325"/>
              <a:gd name="connsiteY5" fmla="*/ 1618996 h 1618996"/>
              <a:gd name="connsiteX6" fmla="*/ 161900 w 2499325"/>
              <a:gd name="connsiteY6" fmla="*/ 1618996 h 1618996"/>
              <a:gd name="connsiteX7" fmla="*/ 0 w 2499325"/>
              <a:gd name="connsiteY7" fmla="*/ 1457096 h 1618996"/>
              <a:gd name="connsiteX8" fmla="*/ 0 w 2499325"/>
              <a:gd name="connsiteY8" fmla="*/ 161900 h 16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25" h="1618996">
                <a:moveTo>
                  <a:pt x="0" y="161900"/>
                </a:moveTo>
                <a:cubicBezTo>
                  <a:pt x="0" y="72485"/>
                  <a:pt x="72485" y="0"/>
                  <a:pt x="161900" y="0"/>
                </a:cubicBezTo>
                <a:lnTo>
                  <a:pt x="2337425" y="0"/>
                </a:lnTo>
                <a:cubicBezTo>
                  <a:pt x="2426840" y="0"/>
                  <a:pt x="2499325" y="72485"/>
                  <a:pt x="2499325" y="161900"/>
                </a:cubicBezTo>
                <a:lnTo>
                  <a:pt x="2499325" y="1457096"/>
                </a:lnTo>
                <a:cubicBezTo>
                  <a:pt x="2499325" y="1546511"/>
                  <a:pt x="2426840" y="1618996"/>
                  <a:pt x="2337425" y="1618996"/>
                </a:cubicBezTo>
                <a:lnTo>
                  <a:pt x="161900" y="1618996"/>
                </a:lnTo>
                <a:cubicBezTo>
                  <a:pt x="72485" y="1618996"/>
                  <a:pt x="0" y="1546511"/>
                  <a:pt x="0" y="1457096"/>
                </a:cubicBezTo>
                <a:lnTo>
                  <a:pt x="0" y="16190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2">
              <a:hueOff val="1560506"/>
              <a:satOff val="-1946"/>
              <a:lumOff val="45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622" tIns="210824" rIns="210824" bIns="615573" numCol="1" spcCol="1270" anchor="t" anchorCtr="0">
            <a:noAutofit/>
          </a:bodyPr>
          <a:lstStyle/>
          <a:p>
            <a:pPr marL="285750" lvl="1" indent="-285750" algn="l" defTabSz="1600200">
              <a:lnSpc>
                <a:spcPct val="90000"/>
              </a:lnSpc>
              <a:spcBef>
                <a:spcPct val="0"/>
              </a:spcBef>
              <a:spcAft>
                <a:spcPct val="15000"/>
              </a:spcAft>
              <a:buChar char="••"/>
            </a:pPr>
            <a:endParaRPr lang="en-US" sz="3600" kern="1200"/>
          </a:p>
        </p:txBody>
      </p:sp>
      <p:sp>
        <p:nvSpPr>
          <p:cNvPr id="12" name="Freeform 11"/>
          <p:cNvSpPr/>
          <p:nvPr/>
        </p:nvSpPr>
        <p:spPr>
          <a:xfrm>
            <a:off x="1283415" y="1066800"/>
            <a:ext cx="2297986" cy="1618996"/>
          </a:xfrm>
          <a:custGeom>
            <a:avLst/>
            <a:gdLst>
              <a:gd name="connsiteX0" fmla="*/ 0 w 2499325"/>
              <a:gd name="connsiteY0" fmla="*/ 161900 h 1618996"/>
              <a:gd name="connsiteX1" fmla="*/ 161900 w 2499325"/>
              <a:gd name="connsiteY1" fmla="*/ 0 h 1618996"/>
              <a:gd name="connsiteX2" fmla="*/ 2337425 w 2499325"/>
              <a:gd name="connsiteY2" fmla="*/ 0 h 1618996"/>
              <a:gd name="connsiteX3" fmla="*/ 2499325 w 2499325"/>
              <a:gd name="connsiteY3" fmla="*/ 161900 h 1618996"/>
              <a:gd name="connsiteX4" fmla="*/ 2499325 w 2499325"/>
              <a:gd name="connsiteY4" fmla="*/ 1457096 h 1618996"/>
              <a:gd name="connsiteX5" fmla="*/ 2337425 w 2499325"/>
              <a:gd name="connsiteY5" fmla="*/ 1618996 h 1618996"/>
              <a:gd name="connsiteX6" fmla="*/ 161900 w 2499325"/>
              <a:gd name="connsiteY6" fmla="*/ 1618996 h 1618996"/>
              <a:gd name="connsiteX7" fmla="*/ 0 w 2499325"/>
              <a:gd name="connsiteY7" fmla="*/ 1457096 h 1618996"/>
              <a:gd name="connsiteX8" fmla="*/ 0 w 2499325"/>
              <a:gd name="connsiteY8" fmla="*/ 161900 h 161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325" h="1618996">
                <a:moveTo>
                  <a:pt x="0" y="161900"/>
                </a:moveTo>
                <a:cubicBezTo>
                  <a:pt x="0" y="72485"/>
                  <a:pt x="72485" y="0"/>
                  <a:pt x="161900" y="0"/>
                </a:cubicBezTo>
                <a:lnTo>
                  <a:pt x="2337425" y="0"/>
                </a:lnTo>
                <a:cubicBezTo>
                  <a:pt x="2426840" y="0"/>
                  <a:pt x="2499325" y="72485"/>
                  <a:pt x="2499325" y="161900"/>
                </a:cubicBezTo>
                <a:lnTo>
                  <a:pt x="2499325" y="1457096"/>
                </a:lnTo>
                <a:cubicBezTo>
                  <a:pt x="2499325" y="1546511"/>
                  <a:pt x="2426840" y="1618996"/>
                  <a:pt x="2337425" y="1618996"/>
                </a:cubicBezTo>
                <a:lnTo>
                  <a:pt x="161900" y="1618996"/>
                </a:lnTo>
                <a:cubicBezTo>
                  <a:pt x="72485" y="1618996"/>
                  <a:pt x="0" y="1546511"/>
                  <a:pt x="0" y="1457096"/>
                </a:cubicBezTo>
                <a:lnTo>
                  <a:pt x="0" y="161900"/>
                </a:lnTo>
                <a:close/>
              </a:path>
            </a:pathLst>
          </a:custGeom>
          <a:scene3d>
            <a:camera prst="orthographicFront"/>
            <a:lightRig rig="threePt" dir="t">
              <a:rot lat="0" lon="0" rev="7500000"/>
            </a:lightRig>
          </a:scene3d>
          <a:sp3d z="-152400" extrusionH="63500" prstMaterial="dkEdge">
            <a:bevelT w="12445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0824" tIns="210824" rIns="960622" bIns="615573" numCol="1" spcCol="1270" anchor="t" anchorCtr="0">
            <a:noAutofit/>
          </a:bodyPr>
          <a:lstStyle/>
          <a:p>
            <a:pPr marL="285750" lvl="1" indent="-285750" algn="l" defTabSz="1600200">
              <a:lnSpc>
                <a:spcPct val="90000"/>
              </a:lnSpc>
              <a:spcBef>
                <a:spcPct val="0"/>
              </a:spcBef>
              <a:spcAft>
                <a:spcPct val="15000"/>
              </a:spcAft>
              <a:buChar char="••"/>
            </a:pPr>
            <a:endParaRPr lang="en-US" sz="3600" kern="1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925" t="26202" r="13342" b="-1"/>
          <a:stretch/>
        </p:blipFill>
        <p:spPr>
          <a:xfrm>
            <a:off x="1425039" y="1185941"/>
            <a:ext cx="1911927" cy="1404859"/>
          </a:xfrm>
          <a:prstGeom prst="rect">
            <a:avLst/>
          </a:prstGeom>
        </p:spPr>
      </p:pic>
      <p:sp>
        <p:nvSpPr>
          <p:cNvPr id="13" name="Freeform 12"/>
          <p:cNvSpPr/>
          <p:nvPr/>
        </p:nvSpPr>
        <p:spPr>
          <a:xfrm>
            <a:off x="2330702" y="1355183"/>
            <a:ext cx="2190704" cy="2190704"/>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0" y="2190704"/>
                </a:moveTo>
                <a:cubicBezTo>
                  <a:pt x="0" y="980812"/>
                  <a:pt x="980812" y="0"/>
                  <a:pt x="2190704" y="0"/>
                </a:cubicBezTo>
                <a:lnTo>
                  <a:pt x="2190704" y="2190704"/>
                </a:lnTo>
                <a:lnTo>
                  <a:pt x="0" y="2190704"/>
                </a:lnTo>
                <a:close/>
              </a:path>
            </a:pathLst>
          </a:custGeom>
          <a:gradFill>
            <a:gsLst>
              <a:gs pos="0">
                <a:srgbClr val="0070C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05218" tIns="805218" rIns="163576" bIns="163576" numCol="1" spcCol="1270" anchor="ctr" anchorCtr="0">
            <a:noAutofit/>
          </a:bodyPr>
          <a:lstStyle/>
          <a:p>
            <a:pPr lvl="0" algn="ctr" defTabSz="102235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Physical</a:t>
            </a:r>
            <a:endParaRPr lang="en-US" sz="2400" b="1" kern="12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2269" y="1175099"/>
            <a:ext cx="1902055" cy="142654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316" t="7835" r="9632"/>
          <a:stretch/>
        </p:blipFill>
        <p:spPr>
          <a:xfrm>
            <a:off x="1425038" y="4654361"/>
            <a:ext cx="1911927" cy="1324606"/>
          </a:xfrm>
          <a:prstGeom prst="rect">
            <a:avLst/>
          </a:prstGeom>
        </p:spPr>
      </p:pic>
      <p:sp>
        <p:nvSpPr>
          <p:cNvPr id="14" name="Freeform 13"/>
          <p:cNvSpPr/>
          <p:nvPr/>
        </p:nvSpPr>
        <p:spPr>
          <a:xfrm>
            <a:off x="4622593" y="1355183"/>
            <a:ext cx="2190704" cy="2190704"/>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0" y="0"/>
                </a:moveTo>
                <a:cubicBezTo>
                  <a:pt x="1209892" y="0"/>
                  <a:pt x="2190704" y="980812"/>
                  <a:pt x="2190704" y="2190704"/>
                </a:cubicBezTo>
                <a:lnTo>
                  <a:pt x="0" y="2190704"/>
                </a:lnTo>
                <a:lnTo>
                  <a:pt x="0" y="0"/>
                </a:lnTo>
                <a:close/>
              </a:path>
            </a:pathLst>
          </a:custGeom>
          <a:gradFill>
            <a:gsLst>
              <a:gs pos="0">
                <a:srgbClr val="1C9430"/>
              </a:gs>
              <a:gs pos="100000">
                <a:srgbClr val="30D84C"/>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163576" tIns="805218" rIns="805218" bIns="163576" numCol="1" spcCol="1270" anchor="ctr" anchorCtr="0">
            <a:noAutofit/>
          </a:bodyPr>
          <a:lstStyle/>
          <a:p>
            <a:pPr lvl="0" algn="ctr" defTabSz="102235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Mental/</a:t>
            </a:r>
          </a:p>
          <a:p>
            <a:pPr lvl="0" algn="ctr" defTabSz="102235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Emotional</a:t>
            </a:r>
            <a:endParaRPr lang="en-US" sz="2000" b="1" kern="1200" dirty="0">
              <a:effectLst>
                <a:outerShdw blurRad="38100" dist="38100" dir="2700000" algn="tl">
                  <a:srgbClr val="000000">
                    <a:alpha val="43137"/>
                  </a:srgbClr>
                </a:outerShdw>
              </a:effectLst>
            </a:endParaRPr>
          </a:p>
        </p:txBody>
      </p:sp>
      <p:sp>
        <p:nvSpPr>
          <p:cNvPr id="17" name="Circular Arrow 16"/>
          <p:cNvSpPr/>
          <p:nvPr/>
        </p:nvSpPr>
        <p:spPr>
          <a:xfrm>
            <a:off x="4193812" y="3141138"/>
            <a:ext cx="756374" cy="657717"/>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2330702" y="3647075"/>
            <a:ext cx="2190704" cy="2190704"/>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2190704" y="2190704"/>
                </a:moveTo>
                <a:cubicBezTo>
                  <a:pt x="980812" y="2190704"/>
                  <a:pt x="0" y="1209892"/>
                  <a:pt x="0" y="0"/>
                </a:cubicBezTo>
                <a:lnTo>
                  <a:pt x="2190704" y="0"/>
                </a:lnTo>
                <a:lnTo>
                  <a:pt x="2190704" y="2190704"/>
                </a:lnTo>
                <a:close/>
              </a:path>
            </a:pathLst>
          </a:custGeom>
          <a:gradFill>
            <a:gsLst>
              <a:gs pos="0">
                <a:srgbClr val="C00000"/>
              </a:gs>
              <a:gs pos="100000">
                <a:srgbClr val="FF0101"/>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805218" tIns="163576" rIns="163576" bIns="805218" numCol="1" spcCol="1270" anchor="ctr" anchorCtr="0">
            <a:noAutofit/>
          </a:bodyPr>
          <a:lstStyle/>
          <a:p>
            <a:pPr lvl="0" algn="ctr" defTabSz="102235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Social</a:t>
            </a:r>
            <a:endParaRPr lang="en-US" sz="2400" b="1" kern="1200" dirty="0">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7518"/>
          <a:stretch/>
        </p:blipFill>
        <p:spPr>
          <a:xfrm>
            <a:off x="5862269" y="4623206"/>
            <a:ext cx="1902055" cy="1368626"/>
          </a:xfrm>
          <a:prstGeom prst="rect">
            <a:avLst/>
          </a:prstGeom>
        </p:spPr>
      </p:pic>
      <p:sp>
        <p:nvSpPr>
          <p:cNvPr id="15" name="Freeform 14"/>
          <p:cNvSpPr/>
          <p:nvPr/>
        </p:nvSpPr>
        <p:spPr>
          <a:xfrm>
            <a:off x="4622593" y="3647074"/>
            <a:ext cx="2190704" cy="2190705"/>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2190704" y="0"/>
                </a:moveTo>
                <a:cubicBezTo>
                  <a:pt x="2190704" y="1209892"/>
                  <a:pt x="1209892" y="2190704"/>
                  <a:pt x="0" y="2190704"/>
                </a:cubicBezTo>
                <a:lnTo>
                  <a:pt x="0" y="0"/>
                </a:lnTo>
                <a:lnTo>
                  <a:pt x="2190704" y="0"/>
                </a:lnTo>
                <a:close/>
              </a:path>
            </a:pathLst>
          </a:custGeom>
          <a:gradFill>
            <a:gsLst>
              <a:gs pos="0">
                <a:srgbClr val="C09200"/>
              </a:gs>
              <a:gs pos="100000">
                <a:srgbClr val="FFCC29"/>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163576" tIns="163577" rIns="805218" bIns="805218" numCol="1" spcCol="1270" anchor="ctr" anchorCtr="0">
            <a:noAutofit/>
          </a:bodyPr>
          <a:lstStyle/>
          <a:p>
            <a:pPr lvl="0" algn="ctr" defTabSz="102235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Spiritual</a:t>
            </a:r>
            <a:endParaRPr lang="en-US" sz="2400" b="1" kern="1200" dirty="0">
              <a:effectLst>
                <a:outerShdw blurRad="38100" dist="38100" dir="2700000" algn="tl">
                  <a:srgbClr val="000000">
                    <a:alpha val="43137"/>
                  </a:srgbClr>
                </a:outerShdw>
              </a:effectLst>
            </a:endParaRPr>
          </a:p>
        </p:txBody>
      </p:sp>
      <p:sp>
        <p:nvSpPr>
          <p:cNvPr id="18" name="Circular Arrow 17"/>
          <p:cNvSpPr/>
          <p:nvPr/>
        </p:nvSpPr>
        <p:spPr>
          <a:xfrm rot="10800000">
            <a:off x="4193812" y="3394106"/>
            <a:ext cx="756374" cy="657717"/>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81967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Stencil" panose="040409050D0802020404" pitchFamily="82" charset="0"/>
              </a:rPr>
              <a:t>The Need for Balance</a:t>
            </a:r>
            <a:endParaRPr lang="en-US" dirty="0">
              <a:solidFill>
                <a:schemeClr val="accent6">
                  <a:lumMod val="50000"/>
                </a:schemeClr>
              </a:solidFill>
              <a:latin typeface="Stencil" panose="040409050D0802020404" pitchFamily="82" charset="0"/>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violence of combat assaults the psyches, confuses ethics, and tests souls.  This is not only a result of the violence suffered. It is also a result of the violence inflicted.  Warriors suffer from wounds to their bodies, to be sure, but because they are involved in killing people they also suffer from their compromises with, or outright violations </a:t>
            </a:r>
            <a:r>
              <a:rPr lang="en-US" dirty="0" smtClean="0"/>
              <a:t>of </a:t>
            </a:r>
            <a:r>
              <a:rPr lang="en-US" dirty="0"/>
              <a:t>the moral norms of society and religion…</a:t>
            </a:r>
          </a:p>
          <a:p>
            <a:pPr marL="0" indent="0">
              <a:buNone/>
            </a:pPr>
            <a:r>
              <a:rPr lang="en-US" dirty="0"/>
              <a:t>The preparation for these aspects of combat must be done by the individual, in the quiet places, alone in communion with his or her own soul.”  </a:t>
            </a:r>
            <a:endParaRPr lang="en-US" dirty="0" smtClean="0"/>
          </a:p>
          <a:p>
            <a:pPr marL="0" indent="0">
              <a:buNone/>
            </a:pPr>
            <a:r>
              <a:rPr lang="en-US" dirty="0" smtClean="0"/>
              <a:t>Karl </a:t>
            </a:r>
            <a:r>
              <a:rPr lang="en-US" dirty="0" err="1"/>
              <a:t>Marlantes</a:t>
            </a:r>
            <a:r>
              <a:rPr lang="en-US" dirty="0"/>
              <a:t>, </a:t>
            </a:r>
            <a:r>
              <a:rPr lang="en-US" i="1" dirty="0"/>
              <a:t>What it is Like to Go to War. </a:t>
            </a:r>
            <a:r>
              <a:rPr lang="en-US" dirty="0"/>
              <a:t> P. xi-xii.</a:t>
            </a:r>
          </a:p>
          <a:p>
            <a:pPr marL="0" indent="0">
              <a:buNone/>
            </a:pPr>
            <a:endParaRPr lang="en-US" dirty="0"/>
          </a:p>
        </p:txBody>
      </p:sp>
    </p:spTree>
    <p:extLst>
      <p:ext uri="{BB962C8B-B14F-4D97-AF65-F5344CB8AC3E}">
        <p14:creationId xmlns:p14="http://schemas.microsoft.com/office/powerpoint/2010/main" val="327412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b="45184"/>
          <a:stretch/>
        </p:blipFill>
        <p:spPr>
          <a:xfrm>
            <a:off x="533400" y="3962400"/>
            <a:ext cx="8191788" cy="2480953"/>
          </a:xfrm>
        </p:spPr>
      </p:pic>
      <p:sp>
        <p:nvSpPr>
          <p:cNvPr id="2" name="Title 1"/>
          <p:cNvSpPr>
            <a:spLocks noGrp="1"/>
          </p:cNvSpPr>
          <p:nvPr>
            <p:ph type="title"/>
          </p:nvPr>
        </p:nvSpPr>
        <p:spPr>
          <a:xfrm>
            <a:off x="2640569" y="674121"/>
            <a:ext cx="3810000" cy="2895599"/>
          </a:xfrm>
        </p:spPr>
        <p:txBody>
          <a:bodyPr>
            <a:normAutofit/>
          </a:bodyPr>
          <a:lstStyle/>
          <a:p>
            <a:r>
              <a:rPr lang="en-US" sz="6000" b="1" dirty="0" smtClean="0">
                <a:solidFill>
                  <a:schemeClr val="accent6">
                    <a:lumMod val="50000"/>
                  </a:schemeClr>
                </a:solidFill>
                <a:effectLst>
                  <a:outerShdw blurRad="38100" dist="38100" dir="2700000" algn="tl">
                    <a:srgbClr val="000000">
                      <a:alpha val="43137"/>
                    </a:srgbClr>
                  </a:outerShdw>
                </a:effectLst>
                <a:latin typeface="Stencil" panose="040409050D0802020404" pitchFamily="82" charset="0"/>
              </a:rPr>
              <a:t>Warrior </a:t>
            </a:r>
            <a:br>
              <a:rPr lang="en-US" sz="6000" b="1" dirty="0" smtClean="0">
                <a:solidFill>
                  <a:schemeClr val="accent6">
                    <a:lumMod val="50000"/>
                  </a:schemeClr>
                </a:solidFill>
                <a:effectLst>
                  <a:outerShdw blurRad="38100" dist="38100" dir="2700000" algn="tl">
                    <a:srgbClr val="000000">
                      <a:alpha val="43137"/>
                    </a:srgbClr>
                  </a:outerShdw>
                </a:effectLst>
                <a:latin typeface="Stencil" panose="040409050D0802020404" pitchFamily="82" charset="0"/>
              </a:rPr>
            </a:br>
            <a:r>
              <a:rPr lang="en-US" sz="6000" b="1" dirty="0" smtClean="0">
                <a:solidFill>
                  <a:schemeClr val="accent6">
                    <a:lumMod val="50000"/>
                  </a:schemeClr>
                </a:solidFill>
                <a:effectLst>
                  <a:outerShdw blurRad="38100" dist="38100" dir="2700000" algn="tl">
                    <a:srgbClr val="000000">
                      <a:alpha val="43137"/>
                    </a:srgbClr>
                  </a:outerShdw>
                </a:effectLst>
                <a:latin typeface="Stencil" panose="040409050D0802020404" pitchFamily="82" charset="0"/>
              </a:rPr>
              <a:t>Code</a:t>
            </a:r>
            <a:endParaRPr lang="en-US" sz="6000" b="1" dirty="0">
              <a:solidFill>
                <a:schemeClr val="accent6">
                  <a:lumMod val="50000"/>
                </a:schemeClr>
              </a:solidFill>
              <a:effectLst>
                <a:outerShdw blurRad="38100" dist="38100" dir="2700000" algn="tl">
                  <a:srgbClr val="000000">
                    <a:alpha val="43137"/>
                  </a:srgbClr>
                </a:outerShdw>
              </a:effectLst>
              <a:latin typeface="Stencil" panose="040409050D0802020404" pitchFamily="8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33771"/>
            <a:ext cx="2351433" cy="335491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33771"/>
            <a:ext cx="2361895" cy="3340303"/>
          </a:xfrm>
          <a:prstGeom prst="rect">
            <a:avLst/>
          </a:prstGeom>
        </p:spPr>
      </p:pic>
    </p:spTree>
    <p:extLst>
      <p:ext uri="{BB962C8B-B14F-4D97-AF65-F5344CB8AC3E}">
        <p14:creationId xmlns:p14="http://schemas.microsoft.com/office/powerpoint/2010/main" val="2343634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50" y="63776"/>
            <a:ext cx="8229600" cy="1143000"/>
          </a:xfrm>
        </p:spPr>
        <p:txBody>
          <a:bodyPr/>
          <a:lstStyle/>
          <a:p>
            <a:r>
              <a:rPr lang="en-US" dirty="0" smtClean="0">
                <a:solidFill>
                  <a:schemeClr val="accent6">
                    <a:lumMod val="50000"/>
                  </a:schemeClr>
                </a:solidFill>
                <a:latin typeface="Stencil" panose="040409050D0802020404" pitchFamily="82" charset="0"/>
              </a:rPr>
              <a:t>Total Fitness</a:t>
            </a:r>
            <a:endParaRPr lang="en-US" dirty="0">
              <a:solidFill>
                <a:schemeClr val="accent6">
                  <a:lumMod val="50000"/>
                </a:schemeClr>
              </a:solidFill>
              <a:latin typeface="Stencil" panose="040409050D0802020404" pitchFamily="82"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316" t="7835" r="9632"/>
          <a:stretch/>
        </p:blipFill>
        <p:spPr>
          <a:xfrm>
            <a:off x="887693" y="3827838"/>
            <a:ext cx="3710657" cy="257078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518"/>
          <a:stretch/>
        </p:blipFill>
        <p:spPr>
          <a:xfrm>
            <a:off x="4666554" y="3825272"/>
            <a:ext cx="3632666" cy="25733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306" y="1034784"/>
            <a:ext cx="3632914" cy="2724685"/>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3925" t="26202" r="13342" b="-1"/>
          <a:stretch/>
        </p:blipFill>
        <p:spPr>
          <a:xfrm>
            <a:off x="887693" y="1034784"/>
            <a:ext cx="3720811" cy="2734003"/>
          </a:xfrm>
          <a:prstGeom prst="rect">
            <a:avLst/>
          </a:prstGeom>
        </p:spPr>
      </p:pic>
      <p:grpSp>
        <p:nvGrpSpPr>
          <p:cNvPr id="4" name="Group 3"/>
          <p:cNvGrpSpPr/>
          <p:nvPr/>
        </p:nvGrpSpPr>
        <p:grpSpPr>
          <a:xfrm>
            <a:off x="3113017" y="2300307"/>
            <a:ext cx="3063663" cy="3004788"/>
            <a:chOff x="2330702" y="1355183"/>
            <a:chExt cx="4482595" cy="4482596"/>
          </a:xfrm>
        </p:grpSpPr>
        <p:sp>
          <p:nvSpPr>
            <p:cNvPr id="13" name="Freeform 12"/>
            <p:cNvSpPr/>
            <p:nvPr/>
          </p:nvSpPr>
          <p:spPr>
            <a:xfrm>
              <a:off x="2330702" y="1355183"/>
              <a:ext cx="2190704" cy="2190704"/>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0" y="2190704"/>
                  </a:moveTo>
                  <a:cubicBezTo>
                    <a:pt x="0" y="980812"/>
                    <a:pt x="980812" y="0"/>
                    <a:pt x="2190704" y="0"/>
                  </a:cubicBezTo>
                  <a:lnTo>
                    <a:pt x="2190704" y="2190704"/>
                  </a:lnTo>
                  <a:lnTo>
                    <a:pt x="0" y="2190704"/>
                  </a:lnTo>
                  <a:close/>
                </a:path>
              </a:pathLst>
            </a:custGeom>
            <a:gradFill>
              <a:gsLst>
                <a:gs pos="0">
                  <a:srgbClr val="0070C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05218" tIns="805218" rIns="163576" bIns="163576" numCol="1" spcCol="1270" anchor="ctr" anchorCtr="0">
              <a:noAutofit/>
            </a:bodyPr>
            <a:lstStyle/>
            <a:p>
              <a:pPr lvl="0" algn="ctr" defTabSz="1022350">
                <a:lnSpc>
                  <a:spcPct val="90000"/>
                </a:lnSpc>
                <a:spcBef>
                  <a:spcPct val="0"/>
                </a:spcBef>
                <a:spcAft>
                  <a:spcPct val="35000"/>
                </a:spcAft>
              </a:pPr>
              <a:endParaRPr lang="en-US" sz="1200" b="1" kern="1200" dirty="0">
                <a:effectLst>
                  <a:outerShdw blurRad="38100" dist="38100" dir="2700000" algn="tl">
                    <a:srgbClr val="000000">
                      <a:alpha val="43137"/>
                    </a:srgbClr>
                  </a:outerShdw>
                </a:effectLst>
              </a:endParaRPr>
            </a:p>
          </p:txBody>
        </p:sp>
        <p:sp>
          <p:nvSpPr>
            <p:cNvPr id="14" name="Freeform 13"/>
            <p:cNvSpPr/>
            <p:nvPr/>
          </p:nvSpPr>
          <p:spPr>
            <a:xfrm>
              <a:off x="4622593" y="1355183"/>
              <a:ext cx="2190704" cy="2190704"/>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0" y="0"/>
                  </a:moveTo>
                  <a:cubicBezTo>
                    <a:pt x="1209892" y="0"/>
                    <a:pt x="2190704" y="980812"/>
                    <a:pt x="2190704" y="2190704"/>
                  </a:cubicBezTo>
                  <a:lnTo>
                    <a:pt x="0" y="2190704"/>
                  </a:lnTo>
                  <a:lnTo>
                    <a:pt x="0" y="0"/>
                  </a:lnTo>
                  <a:close/>
                </a:path>
              </a:pathLst>
            </a:custGeom>
            <a:gradFill>
              <a:gsLst>
                <a:gs pos="0">
                  <a:srgbClr val="1C9430"/>
                </a:gs>
                <a:gs pos="100000">
                  <a:srgbClr val="30D84C"/>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163576" tIns="805218" rIns="805218" bIns="163576" numCol="1" spcCol="1270" anchor="ctr" anchorCtr="0">
              <a:noAutofit/>
            </a:bodyPr>
            <a:lstStyle/>
            <a:p>
              <a:pPr lvl="0" algn="ctr" defTabSz="1022350">
                <a:lnSpc>
                  <a:spcPct val="90000"/>
                </a:lnSpc>
                <a:spcBef>
                  <a:spcPct val="0"/>
                </a:spcBef>
                <a:spcAft>
                  <a:spcPct val="35000"/>
                </a:spcAft>
              </a:pPr>
              <a:endParaRPr lang="en-US" sz="2000" b="1" kern="1200" dirty="0">
                <a:effectLst>
                  <a:outerShdw blurRad="38100" dist="38100" dir="2700000" algn="tl">
                    <a:srgbClr val="000000">
                      <a:alpha val="43137"/>
                    </a:srgbClr>
                  </a:outerShdw>
                </a:effectLst>
              </a:endParaRPr>
            </a:p>
          </p:txBody>
        </p:sp>
        <p:sp>
          <p:nvSpPr>
            <p:cNvPr id="17" name="Circular Arrow 16"/>
            <p:cNvSpPr/>
            <p:nvPr/>
          </p:nvSpPr>
          <p:spPr>
            <a:xfrm>
              <a:off x="4193812" y="3141138"/>
              <a:ext cx="756374" cy="657717"/>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2330702" y="3647075"/>
              <a:ext cx="2190704" cy="2190704"/>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2190704" y="2190704"/>
                  </a:moveTo>
                  <a:cubicBezTo>
                    <a:pt x="980812" y="2190704"/>
                    <a:pt x="0" y="1209892"/>
                    <a:pt x="0" y="0"/>
                  </a:cubicBezTo>
                  <a:lnTo>
                    <a:pt x="2190704" y="0"/>
                  </a:lnTo>
                  <a:lnTo>
                    <a:pt x="2190704" y="2190704"/>
                  </a:lnTo>
                  <a:close/>
                </a:path>
              </a:pathLst>
            </a:custGeom>
            <a:gradFill>
              <a:gsLst>
                <a:gs pos="0">
                  <a:srgbClr val="C00000"/>
                </a:gs>
                <a:gs pos="100000">
                  <a:srgbClr val="FF0101"/>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805218" tIns="163576" rIns="163576" bIns="805218" numCol="1" spcCol="1270" anchor="ctr" anchorCtr="0">
              <a:noAutofit/>
            </a:bodyPr>
            <a:lstStyle/>
            <a:p>
              <a:pPr lvl="0" algn="ctr" defTabSz="1022350">
                <a:lnSpc>
                  <a:spcPct val="90000"/>
                </a:lnSpc>
                <a:spcBef>
                  <a:spcPct val="0"/>
                </a:spcBef>
                <a:spcAft>
                  <a:spcPct val="35000"/>
                </a:spcAft>
              </a:pPr>
              <a:endParaRPr lang="en-US" sz="2400" b="1" kern="1200" dirty="0">
                <a:effectLst>
                  <a:outerShdw blurRad="38100" dist="38100" dir="2700000" algn="tl">
                    <a:srgbClr val="000000">
                      <a:alpha val="43137"/>
                    </a:srgbClr>
                  </a:outerShdw>
                </a:effectLst>
              </a:endParaRPr>
            </a:p>
          </p:txBody>
        </p:sp>
        <p:sp>
          <p:nvSpPr>
            <p:cNvPr id="15" name="Freeform 14"/>
            <p:cNvSpPr/>
            <p:nvPr/>
          </p:nvSpPr>
          <p:spPr>
            <a:xfrm>
              <a:off x="4622593" y="3647074"/>
              <a:ext cx="2190704" cy="2190705"/>
            </a:xfrm>
            <a:custGeom>
              <a:avLst/>
              <a:gdLst>
                <a:gd name="connsiteX0" fmla="*/ 0 w 2190704"/>
                <a:gd name="connsiteY0" fmla="*/ 2190704 h 2190704"/>
                <a:gd name="connsiteX1" fmla="*/ 2190704 w 2190704"/>
                <a:gd name="connsiteY1" fmla="*/ 0 h 2190704"/>
                <a:gd name="connsiteX2" fmla="*/ 2190704 w 2190704"/>
                <a:gd name="connsiteY2" fmla="*/ 2190704 h 2190704"/>
                <a:gd name="connsiteX3" fmla="*/ 0 w 2190704"/>
                <a:gd name="connsiteY3" fmla="*/ 2190704 h 2190704"/>
              </a:gdLst>
              <a:ahLst/>
              <a:cxnLst>
                <a:cxn ang="0">
                  <a:pos x="connsiteX0" y="connsiteY0"/>
                </a:cxn>
                <a:cxn ang="0">
                  <a:pos x="connsiteX1" y="connsiteY1"/>
                </a:cxn>
                <a:cxn ang="0">
                  <a:pos x="connsiteX2" y="connsiteY2"/>
                </a:cxn>
                <a:cxn ang="0">
                  <a:pos x="connsiteX3" y="connsiteY3"/>
                </a:cxn>
              </a:cxnLst>
              <a:rect l="l" t="t" r="r" b="b"/>
              <a:pathLst>
                <a:path w="2190704" h="2190704">
                  <a:moveTo>
                    <a:pt x="2190704" y="0"/>
                  </a:moveTo>
                  <a:cubicBezTo>
                    <a:pt x="2190704" y="1209892"/>
                    <a:pt x="1209892" y="2190704"/>
                    <a:pt x="0" y="2190704"/>
                  </a:cubicBezTo>
                  <a:lnTo>
                    <a:pt x="0" y="0"/>
                  </a:lnTo>
                  <a:lnTo>
                    <a:pt x="2190704" y="0"/>
                  </a:lnTo>
                  <a:close/>
                </a:path>
              </a:pathLst>
            </a:custGeom>
            <a:gradFill>
              <a:gsLst>
                <a:gs pos="0">
                  <a:srgbClr val="C09200"/>
                </a:gs>
                <a:gs pos="100000">
                  <a:srgbClr val="FFCC29"/>
                </a:gs>
              </a:gsLst>
            </a:gra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163576" tIns="163577" rIns="805218" bIns="805218" numCol="1" spcCol="1270" anchor="ctr" anchorCtr="0">
              <a:noAutofit/>
            </a:bodyPr>
            <a:lstStyle/>
            <a:p>
              <a:pPr lvl="0" algn="ctr" defTabSz="1022350">
                <a:lnSpc>
                  <a:spcPct val="90000"/>
                </a:lnSpc>
                <a:spcBef>
                  <a:spcPct val="0"/>
                </a:spcBef>
                <a:spcAft>
                  <a:spcPct val="35000"/>
                </a:spcAft>
              </a:pPr>
              <a:endParaRPr lang="en-US" sz="2400" b="1" kern="1200" dirty="0">
                <a:effectLst>
                  <a:outerShdw blurRad="38100" dist="38100" dir="2700000" algn="tl">
                    <a:srgbClr val="000000">
                      <a:alpha val="43137"/>
                    </a:srgbClr>
                  </a:outerShdw>
                </a:effectLst>
              </a:endParaRPr>
            </a:p>
          </p:txBody>
        </p:sp>
        <p:sp>
          <p:nvSpPr>
            <p:cNvPr id="18" name="Circular Arrow 17"/>
            <p:cNvSpPr/>
            <p:nvPr/>
          </p:nvSpPr>
          <p:spPr>
            <a:xfrm rot="10800000">
              <a:off x="4193812" y="3394106"/>
              <a:ext cx="756374" cy="657717"/>
            </a:xfrm>
            <a:prstGeom prst="circularArrow">
              <a:avLst/>
            </a:prstGeom>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grpSp>
      <p:sp>
        <p:nvSpPr>
          <p:cNvPr id="8" name="TextBox 7"/>
          <p:cNvSpPr txBox="1"/>
          <p:nvPr/>
        </p:nvSpPr>
        <p:spPr>
          <a:xfrm>
            <a:off x="3470600" y="3148225"/>
            <a:ext cx="947119"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Physical</a:t>
            </a:r>
            <a:endParaRPr lang="en-US"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4820122" y="2858375"/>
            <a:ext cx="1160895" cy="646331"/>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Mental/</a:t>
            </a:r>
          </a:p>
          <a:p>
            <a:r>
              <a:rPr lang="en-US" b="1" dirty="0" smtClean="0">
                <a:solidFill>
                  <a:schemeClr val="bg1"/>
                </a:solidFill>
                <a:effectLst>
                  <a:outerShdw blurRad="38100" dist="38100" dir="2700000" algn="tl">
                    <a:srgbClr val="000000">
                      <a:alpha val="43137"/>
                    </a:srgbClr>
                  </a:outerShdw>
                </a:effectLst>
              </a:rPr>
              <a:t>Emotional</a:t>
            </a:r>
            <a:endParaRPr lang="en-US"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4903322" y="4185074"/>
            <a:ext cx="984565"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Spiritual</a:t>
            </a:r>
            <a:endParaRPr lang="en-US"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3601179" y="4185074"/>
            <a:ext cx="739305"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Social</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176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Stencil" panose="040409050D0802020404" pitchFamily="82" charset="0"/>
              </a:rPr>
              <a:t>Religion and Spirituality</a:t>
            </a:r>
            <a:endParaRPr lang="en-US" dirty="0">
              <a:latin typeface="Stencil" panose="040409050D0802020404" pitchFamily="82"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371600"/>
            <a:ext cx="5181600" cy="4984700"/>
          </a:xfrm>
        </p:spPr>
      </p:pic>
    </p:spTree>
    <p:extLst>
      <p:ext uri="{BB962C8B-B14F-4D97-AF65-F5344CB8AC3E}">
        <p14:creationId xmlns:p14="http://schemas.microsoft.com/office/powerpoint/2010/main" val="44221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668" y="140380"/>
            <a:ext cx="6172200" cy="857250"/>
          </a:xfrm>
        </p:spPr>
        <p:txBody>
          <a:bodyPr>
            <a:noAutofit/>
          </a:bodyPr>
          <a:lstStyle/>
          <a:p>
            <a:pPr algn="ctr"/>
            <a:r>
              <a:rPr lang="en-US" sz="5400" dirty="0">
                <a:latin typeface="Stencil" panose="040409050D0802020404" pitchFamily="82" charset="0"/>
              </a:rPr>
              <a:t>Research Shows</a:t>
            </a:r>
            <a:endParaRPr lang="en-US" sz="5400" dirty="0">
              <a:latin typeface="Stencil" panose="040409050D0802020404" pitchFamily="82" charset="0"/>
            </a:endParaRPr>
          </a:p>
        </p:txBody>
      </p:sp>
      <p:sp>
        <p:nvSpPr>
          <p:cNvPr id="3" name="Content Placeholder 2"/>
          <p:cNvSpPr>
            <a:spLocks noGrp="1"/>
          </p:cNvSpPr>
          <p:nvPr>
            <p:ph idx="1"/>
          </p:nvPr>
        </p:nvSpPr>
        <p:spPr>
          <a:xfrm>
            <a:off x="3322993" y="1248880"/>
            <a:ext cx="2742084" cy="4542320"/>
          </a:xfrm>
          <a:ln>
            <a:solidFill>
              <a:srgbClr val="1B451D"/>
            </a:solidFill>
          </a:ln>
        </p:spPr>
        <p:txBody>
          <a:bodyPr>
            <a:noAutofit/>
          </a:bodyPr>
          <a:lstStyle/>
          <a:p>
            <a:pPr marL="0" indent="0" algn="ctr">
              <a:buNone/>
            </a:pPr>
            <a:r>
              <a:rPr lang="en-US" u="sng" dirty="0">
                <a:solidFill>
                  <a:srgbClr val="1B451D"/>
                </a:solidFill>
              </a:rPr>
              <a:t>Mental Health</a:t>
            </a:r>
          </a:p>
          <a:p>
            <a:r>
              <a:rPr lang="en-US" sz="1800" dirty="0">
                <a:solidFill>
                  <a:srgbClr val="1B451D"/>
                </a:solidFill>
              </a:rPr>
              <a:t>Higher levels of happiness, </a:t>
            </a:r>
            <a:r>
              <a:rPr lang="en-US" sz="1800" dirty="0">
                <a:solidFill>
                  <a:srgbClr val="1B451D"/>
                </a:solidFill>
              </a:rPr>
              <a:t>hope, satisfaction </a:t>
            </a:r>
            <a:r>
              <a:rPr lang="en-US" sz="1800" dirty="0">
                <a:solidFill>
                  <a:srgbClr val="1B451D"/>
                </a:solidFill>
              </a:rPr>
              <a:t>and wellbeing.</a:t>
            </a:r>
          </a:p>
          <a:p>
            <a:r>
              <a:rPr lang="en-US" sz="1800" dirty="0">
                <a:solidFill>
                  <a:srgbClr val="1B451D"/>
                </a:solidFill>
              </a:rPr>
              <a:t>Lower rates of depression and anxiety.</a:t>
            </a:r>
          </a:p>
          <a:p>
            <a:r>
              <a:rPr lang="en-US" sz="1800" dirty="0">
                <a:solidFill>
                  <a:srgbClr val="1B451D"/>
                </a:solidFill>
              </a:rPr>
              <a:t>Lower rates of suicide.</a:t>
            </a:r>
          </a:p>
          <a:p>
            <a:r>
              <a:rPr lang="en-US" sz="1800" dirty="0">
                <a:solidFill>
                  <a:srgbClr val="1B451D"/>
                </a:solidFill>
              </a:rPr>
              <a:t>Greater stress resilience</a:t>
            </a:r>
            <a:r>
              <a:rPr lang="en-US" sz="1800" dirty="0">
                <a:solidFill>
                  <a:srgbClr val="1B451D"/>
                </a:solidFill>
              </a:rPr>
              <a:t>.</a:t>
            </a:r>
          </a:p>
          <a:p>
            <a:r>
              <a:rPr lang="en-US" sz="1800" dirty="0">
                <a:solidFill>
                  <a:srgbClr val="1B451D"/>
                </a:solidFill>
              </a:rPr>
              <a:t>Greater level of self-control.</a:t>
            </a:r>
          </a:p>
          <a:p>
            <a:r>
              <a:rPr lang="en-US" sz="1800" dirty="0">
                <a:solidFill>
                  <a:srgbClr val="1B451D"/>
                </a:solidFill>
              </a:rPr>
              <a:t>Higher achievement in school and work.</a:t>
            </a:r>
            <a:endParaRPr lang="en-US" sz="1800" dirty="0">
              <a:solidFill>
                <a:srgbClr val="1B451D"/>
              </a:solidFill>
            </a:endParaRPr>
          </a:p>
        </p:txBody>
      </p:sp>
      <p:sp>
        <p:nvSpPr>
          <p:cNvPr id="4" name="TextBox 3"/>
          <p:cNvSpPr txBox="1"/>
          <p:nvPr/>
        </p:nvSpPr>
        <p:spPr>
          <a:xfrm>
            <a:off x="1403195" y="812964"/>
            <a:ext cx="6973663" cy="369332"/>
          </a:xfrm>
          <a:prstGeom prst="rect">
            <a:avLst/>
          </a:prstGeom>
          <a:noFill/>
        </p:spPr>
        <p:txBody>
          <a:bodyPr wrap="square" rtlCol="0">
            <a:spAutoFit/>
          </a:bodyPr>
          <a:lstStyle/>
          <a:p>
            <a:r>
              <a:rPr lang="en-US" dirty="0"/>
              <a:t>…that people who are religious/spiritual tend to enjoy these benefits:</a:t>
            </a:r>
            <a:endParaRPr lang="en-US" dirty="0"/>
          </a:p>
        </p:txBody>
      </p:sp>
      <p:sp>
        <p:nvSpPr>
          <p:cNvPr id="5" name="Content Placeholder 2"/>
          <p:cNvSpPr txBox="1">
            <a:spLocks/>
          </p:cNvSpPr>
          <p:nvPr/>
        </p:nvSpPr>
        <p:spPr>
          <a:xfrm>
            <a:off x="444593" y="1248880"/>
            <a:ext cx="2724150" cy="4542320"/>
          </a:xfrm>
          <a:prstGeom prst="rect">
            <a:avLst/>
          </a:prstGeom>
          <a:ln>
            <a:solidFill>
              <a:srgbClr val="002060"/>
            </a:solidFill>
          </a:ln>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u="sng" dirty="0">
                <a:solidFill>
                  <a:srgbClr val="002060"/>
                </a:solidFill>
              </a:rPr>
              <a:t>Physical Health</a:t>
            </a:r>
          </a:p>
          <a:p>
            <a:r>
              <a:rPr lang="en-US" sz="1800" dirty="0">
                <a:solidFill>
                  <a:srgbClr val="002060"/>
                </a:solidFill>
              </a:rPr>
              <a:t>Longer Life</a:t>
            </a:r>
            <a:endParaRPr lang="en-US" sz="1800" dirty="0">
              <a:solidFill>
                <a:srgbClr val="002060"/>
              </a:solidFill>
            </a:endParaRPr>
          </a:p>
          <a:p>
            <a:r>
              <a:rPr lang="en-US" sz="1800" dirty="0">
                <a:solidFill>
                  <a:srgbClr val="002060"/>
                </a:solidFill>
              </a:rPr>
              <a:t>Lower rates of vast array of diseases. </a:t>
            </a:r>
          </a:p>
          <a:p>
            <a:r>
              <a:rPr lang="en-US" sz="1800" dirty="0">
                <a:solidFill>
                  <a:srgbClr val="002060"/>
                </a:solidFill>
              </a:rPr>
              <a:t>Better coping with pain, death, disease and stress.</a:t>
            </a:r>
          </a:p>
          <a:p>
            <a:r>
              <a:rPr lang="en-US" sz="1800" dirty="0">
                <a:solidFill>
                  <a:srgbClr val="002060"/>
                </a:solidFill>
              </a:rPr>
              <a:t>Faster recovery from injury and illness.</a:t>
            </a:r>
            <a:endParaRPr lang="en-US" sz="1800" dirty="0">
              <a:solidFill>
                <a:srgbClr val="002060"/>
              </a:solidFill>
            </a:endParaRPr>
          </a:p>
          <a:p>
            <a:r>
              <a:rPr lang="en-US" sz="1800" dirty="0">
                <a:solidFill>
                  <a:srgbClr val="002060"/>
                </a:solidFill>
              </a:rPr>
              <a:t>Lower rates of risky behavior</a:t>
            </a:r>
            <a:r>
              <a:rPr lang="en-US" sz="1800" dirty="0">
                <a:solidFill>
                  <a:srgbClr val="002060"/>
                </a:solidFill>
              </a:rPr>
              <a:t>.</a:t>
            </a:r>
          </a:p>
          <a:p>
            <a:r>
              <a:rPr lang="en-US" sz="1800" dirty="0">
                <a:solidFill>
                  <a:srgbClr val="002060"/>
                </a:solidFill>
              </a:rPr>
              <a:t>Health Behaviors (exercise, hygiene, safety, </a:t>
            </a:r>
            <a:r>
              <a:rPr lang="en-US" sz="1800" dirty="0" err="1">
                <a:solidFill>
                  <a:srgbClr val="002060"/>
                </a:solidFill>
              </a:rPr>
              <a:t>etc</a:t>
            </a:r>
            <a:r>
              <a:rPr lang="en-US" sz="1800" dirty="0">
                <a:solidFill>
                  <a:srgbClr val="002060"/>
                </a:solidFill>
              </a:rPr>
              <a:t>).</a:t>
            </a:r>
            <a:endParaRPr lang="en-US" sz="1800" dirty="0">
              <a:solidFill>
                <a:srgbClr val="002060"/>
              </a:solidFill>
            </a:endParaRPr>
          </a:p>
        </p:txBody>
      </p:sp>
      <p:sp>
        <p:nvSpPr>
          <p:cNvPr id="6" name="Content Placeholder 2"/>
          <p:cNvSpPr txBox="1">
            <a:spLocks/>
          </p:cNvSpPr>
          <p:nvPr/>
        </p:nvSpPr>
        <p:spPr>
          <a:xfrm>
            <a:off x="6219327" y="1248880"/>
            <a:ext cx="2703367" cy="4542320"/>
          </a:xfrm>
          <a:prstGeom prst="rect">
            <a:avLst/>
          </a:prstGeom>
          <a:ln>
            <a:solidFill>
              <a:srgbClr val="7E0000"/>
            </a:solidFill>
          </a:ln>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u="sng" dirty="0">
                <a:solidFill>
                  <a:srgbClr val="7E0000"/>
                </a:solidFill>
              </a:rPr>
              <a:t>Social Health</a:t>
            </a:r>
          </a:p>
          <a:p>
            <a:r>
              <a:rPr lang="en-US" sz="2000" dirty="0">
                <a:solidFill>
                  <a:srgbClr val="7E0000"/>
                </a:solidFill>
              </a:rPr>
              <a:t>Greater marital satisfaction and adjustment.</a:t>
            </a:r>
          </a:p>
          <a:p>
            <a:r>
              <a:rPr lang="en-US" sz="2000" dirty="0">
                <a:solidFill>
                  <a:srgbClr val="7E0000"/>
                </a:solidFill>
              </a:rPr>
              <a:t>Less likely to engage in delinquent behavior.</a:t>
            </a:r>
          </a:p>
          <a:p>
            <a:r>
              <a:rPr lang="en-US" sz="2000" dirty="0">
                <a:solidFill>
                  <a:srgbClr val="7E0000"/>
                </a:solidFill>
              </a:rPr>
              <a:t>Lower levels of hostility</a:t>
            </a:r>
          </a:p>
          <a:p>
            <a:r>
              <a:rPr lang="en-US" sz="2000" dirty="0">
                <a:solidFill>
                  <a:srgbClr val="7E0000"/>
                </a:solidFill>
              </a:rPr>
              <a:t>Higher </a:t>
            </a:r>
            <a:r>
              <a:rPr lang="en-US" sz="2000" dirty="0">
                <a:solidFill>
                  <a:srgbClr val="7E0000"/>
                </a:solidFill>
              </a:rPr>
              <a:t>levels of prosocial behavior.</a:t>
            </a:r>
          </a:p>
          <a:p>
            <a:r>
              <a:rPr lang="en-US" sz="2000" dirty="0">
                <a:solidFill>
                  <a:srgbClr val="7E0000"/>
                </a:solidFill>
              </a:rPr>
              <a:t>Healthier attachments             </a:t>
            </a:r>
          </a:p>
          <a:p>
            <a:pPr marL="0" indent="0">
              <a:buNone/>
            </a:pPr>
            <a:endParaRPr lang="en-US" sz="1500" dirty="0">
              <a:solidFill>
                <a:srgbClr val="7E0000"/>
              </a:solidFill>
            </a:endParaRPr>
          </a:p>
        </p:txBody>
      </p:sp>
      <p:sp>
        <p:nvSpPr>
          <p:cNvPr id="7" name="TextBox 6"/>
          <p:cNvSpPr txBox="1"/>
          <p:nvPr/>
        </p:nvSpPr>
        <p:spPr>
          <a:xfrm>
            <a:off x="609600" y="5857784"/>
            <a:ext cx="8534400" cy="738664"/>
          </a:xfrm>
          <a:prstGeom prst="rect">
            <a:avLst/>
          </a:prstGeom>
          <a:noFill/>
        </p:spPr>
        <p:txBody>
          <a:bodyPr wrap="square" rtlCol="0">
            <a:spAutoFit/>
          </a:bodyPr>
          <a:lstStyle/>
          <a:p>
            <a:r>
              <a:rPr lang="en-US" sz="1050" dirty="0"/>
              <a:t>-Richards, S. (2005). </a:t>
            </a:r>
            <a:r>
              <a:rPr lang="en-US" sz="1050" i="1" dirty="0"/>
              <a:t> A spiritual Strategy for Counseling and Psychotherapy.  </a:t>
            </a:r>
            <a:r>
              <a:rPr lang="en-US" sz="1050" dirty="0"/>
              <a:t> American Psychological Association,  pp. 19-26.</a:t>
            </a:r>
          </a:p>
          <a:p>
            <a:r>
              <a:rPr lang="en-US" sz="1050" dirty="0"/>
              <a:t>-Koenig, HG; King, D: Carson, VB. (2012) </a:t>
            </a:r>
            <a:r>
              <a:rPr lang="en-US" sz="1050" i="1" dirty="0"/>
              <a:t>Handbook of religion and health</a:t>
            </a:r>
            <a:r>
              <a:rPr lang="en-US" sz="1050" dirty="0"/>
              <a:t>. </a:t>
            </a:r>
            <a:endParaRPr lang="en-US" sz="1050" dirty="0"/>
          </a:p>
          <a:p>
            <a:r>
              <a:rPr lang="en-US" sz="1050" dirty="0"/>
              <a:t>-</a:t>
            </a:r>
            <a:r>
              <a:rPr lang="en-US" sz="1050" dirty="0" err="1"/>
              <a:t>Pargament</a:t>
            </a:r>
            <a:r>
              <a:rPr lang="en-US" sz="1050" dirty="0"/>
              <a:t>, K. I., </a:t>
            </a:r>
            <a:r>
              <a:rPr lang="en-US" sz="1050" dirty="0" err="1"/>
              <a:t>Exline</a:t>
            </a:r>
            <a:r>
              <a:rPr lang="en-US" sz="1050" dirty="0"/>
              <a:t>, J. J., &amp; Jones, J. W. (2013). </a:t>
            </a:r>
            <a:r>
              <a:rPr lang="en-US" sz="1050" i="1" dirty="0"/>
              <a:t>APA handbook of psychology, religion, and spirituality (Vol 1): Context, theory, and research</a:t>
            </a:r>
            <a:r>
              <a:rPr lang="en-US" sz="1050" dirty="0"/>
              <a:t>. American Psychological Association</a:t>
            </a:r>
            <a:r>
              <a:rPr lang="en-US" sz="788" dirty="0"/>
              <a:t>.</a:t>
            </a:r>
          </a:p>
        </p:txBody>
      </p:sp>
    </p:spTree>
    <p:extLst>
      <p:ext uri="{BB962C8B-B14F-4D97-AF65-F5344CB8AC3E}">
        <p14:creationId xmlns:p14="http://schemas.microsoft.com/office/powerpoint/2010/main" val="1144921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38" y="304800"/>
            <a:ext cx="7886700" cy="857250"/>
          </a:xfrm>
        </p:spPr>
        <p:txBody>
          <a:bodyPr>
            <a:noAutofit/>
          </a:bodyPr>
          <a:lstStyle/>
          <a:p>
            <a:pPr algn="ctr"/>
            <a:r>
              <a:rPr lang="en-US" dirty="0">
                <a:solidFill>
                  <a:schemeClr val="accent6">
                    <a:lumMod val="50000"/>
                  </a:schemeClr>
                </a:solidFill>
                <a:latin typeface="Stencil" panose="040409050D0802020404" pitchFamily="82" charset="0"/>
              </a:rPr>
              <a:t>Research on Military Personnel Shows</a:t>
            </a:r>
            <a:endParaRPr lang="en-US" dirty="0">
              <a:solidFill>
                <a:schemeClr val="accent6">
                  <a:lumMod val="50000"/>
                </a:schemeClr>
              </a:solidFill>
              <a:latin typeface="Stencil" panose="040409050D0802020404" pitchFamily="82" charset="0"/>
            </a:endParaRPr>
          </a:p>
        </p:txBody>
      </p:sp>
      <p:sp>
        <p:nvSpPr>
          <p:cNvPr id="4" name="TextBox 3"/>
          <p:cNvSpPr txBox="1"/>
          <p:nvPr/>
        </p:nvSpPr>
        <p:spPr>
          <a:xfrm>
            <a:off x="585954" y="1256511"/>
            <a:ext cx="8057477" cy="369332"/>
          </a:xfrm>
          <a:prstGeom prst="rect">
            <a:avLst/>
          </a:prstGeom>
          <a:noFill/>
        </p:spPr>
        <p:txBody>
          <a:bodyPr wrap="square" rtlCol="0">
            <a:spAutoFit/>
          </a:bodyPr>
          <a:lstStyle/>
          <a:p>
            <a:r>
              <a:rPr lang="en-US" dirty="0">
                <a:solidFill>
                  <a:srgbClr val="C00000"/>
                </a:solidFill>
              </a:rPr>
              <a:t>…that </a:t>
            </a:r>
            <a:r>
              <a:rPr lang="en-US" b="1" dirty="0">
                <a:solidFill>
                  <a:srgbClr val="C00000"/>
                </a:solidFill>
              </a:rPr>
              <a:t>MILITARY MEMBERS </a:t>
            </a:r>
            <a:r>
              <a:rPr lang="en-US" dirty="0">
                <a:solidFill>
                  <a:srgbClr val="C00000"/>
                </a:solidFill>
              </a:rPr>
              <a:t>who are religious/spiritual tend to enjoy these benefits:</a:t>
            </a:r>
            <a:endParaRPr lang="en-US" dirty="0">
              <a:solidFill>
                <a:srgbClr val="C00000"/>
              </a:solidFill>
            </a:endParaRPr>
          </a:p>
        </p:txBody>
      </p:sp>
      <p:sp>
        <p:nvSpPr>
          <p:cNvPr id="8" name="Content Placeholder 7"/>
          <p:cNvSpPr>
            <a:spLocks noGrp="1"/>
          </p:cNvSpPr>
          <p:nvPr>
            <p:ph idx="1"/>
          </p:nvPr>
        </p:nvSpPr>
        <p:spPr>
          <a:xfrm>
            <a:off x="364246" y="1625843"/>
            <a:ext cx="8500892" cy="4525963"/>
          </a:xfrm>
        </p:spPr>
        <p:txBody>
          <a:bodyPr>
            <a:normAutofit/>
          </a:bodyPr>
          <a:lstStyle/>
          <a:p>
            <a:r>
              <a:rPr lang="en-US" sz="2000" dirty="0"/>
              <a:t>Less anxiety about death.</a:t>
            </a:r>
            <a:r>
              <a:rPr lang="en-US" sz="2000" baseline="30000" dirty="0"/>
              <a:t>1</a:t>
            </a:r>
          </a:p>
          <a:p>
            <a:r>
              <a:rPr lang="en-US" sz="2000" dirty="0"/>
              <a:t>Higher levels of moral courage and moral action.</a:t>
            </a:r>
            <a:r>
              <a:rPr lang="en-US" sz="2000" baseline="30000" dirty="0"/>
              <a:t>2</a:t>
            </a:r>
          </a:p>
          <a:p>
            <a:r>
              <a:rPr lang="en-US" sz="2000" dirty="0"/>
              <a:t>More likely to embrace military values.</a:t>
            </a:r>
            <a:r>
              <a:rPr lang="en-US" sz="2000" baseline="30000" dirty="0"/>
              <a:t>2</a:t>
            </a:r>
          </a:p>
          <a:p>
            <a:r>
              <a:rPr lang="en-US" sz="2000" dirty="0"/>
              <a:t>More positive and hopeful outlook when deployed.</a:t>
            </a:r>
            <a:r>
              <a:rPr lang="en-US" sz="2000" baseline="30000" dirty="0"/>
              <a:t>2</a:t>
            </a:r>
          </a:p>
          <a:p>
            <a:r>
              <a:rPr lang="en-US" sz="2000" dirty="0"/>
              <a:t>Fewer negative emotions when deployed.</a:t>
            </a:r>
            <a:r>
              <a:rPr lang="en-US" sz="2000" baseline="30000" dirty="0"/>
              <a:t>2</a:t>
            </a:r>
          </a:p>
          <a:p>
            <a:r>
              <a:rPr lang="en-US" sz="2000" dirty="0"/>
              <a:t>Less fatigue and fewer somatic complaints when deployed.</a:t>
            </a:r>
            <a:r>
              <a:rPr lang="en-US" sz="2000" baseline="30000" dirty="0"/>
              <a:t>2</a:t>
            </a:r>
          </a:p>
          <a:p>
            <a:r>
              <a:rPr lang="en-US" sz="2000" dirty="0"/>
              <a:t>Lower rates of PTSD, suicide, depression, anger, aggression, and higher rates of quality of life, positive coping, and mental well-being after deployment.</a:t>
            </a:r>
            <a:r>
              <a:rPr lang="en-US" sz="2000" baseline="30000" dirty="0"/>
              <a:t>3</a:t>
            </a:r>
            <a:r>
              <a:rPr lang="en-US" sz="2000" dirty="0"/>
              <a:t> </a:t>
            </a:r>
          </a:p>
          <a:p>
            <a:r>
              <a:rPr lang="en-US" sz="2000" dirty="0"/>
              <a:t>Families are more resilient after deployment.</a:t>
            </a:r>
            <a:r>
              <a:rPr lang="en-US" sz="2000" baseline="30000" dirty="0"/>
              <a:t>4</a:t>
            </a:r>
          </a:p>
          <a:p>
            <a:r>
              <a:rPr lang="en-US" sz="2000" dirty="0"/>
              <a:t>More likely to experience post-traumatic growth after trauma.</a:t>
            </a:r>
            <a:r>
              <a:rPr lang="en-US" sz="2000" baseline="30000" dirty="0"/>
              <a:t>5</a:t>
            </a:r>
          </a:p>
          <a:p>
            <a:endParaRPr lang="en-US" sz="1500" dirty="0"/>
          </a:p>
        </p:txBody>
      </p:sp>
      <p:sp>
        <p:nvSpPr>
          <p:cNvPr id="5" name="Footer Placeholder 4"/>
          <p:cNvSpPr>
            <a:spLocks noGrp="1"/>
          </p:cNvSpPr>
          <p:nvPr>
            <p:ph type="ftr" sz="quarter" idx="11"/>
          </p:nvPr>
        </p:nvSpPr>
        <p:spPr>
          <a:xfrm>
            <a:off x="628649" y="5461645"/>
            <a:ext cx="7972089" cy="784622"/>
          </a:xfrm>
        </p:spPr>
        <p:txBody>
          <a:bodyPr/>
          <a:lstStyle/>
          <a:p>
            <a:pPr marL="171450" indent="-171450" algn="l">
              <a:buAutoNum type="arabicPeriod"/>
            </a:pPr>
            <a:r>
              <a:rPr lang="en-US" sz="700" dirty="0" err="1"/>
              <a:t>Pargament</a:t>
            </a:r>
            <a:r>
              <a:rPr lang="en-US" sz="700" dirty="0"/>
              <a:t>, K. I., </a:t>
            </a:r>
            <a:r>
              <a:rPr lang="en-US" sz="700" dirty="0" err="1"/>
              <a:t>Exline</a:t>
            </a:r>
            <a:r>
              <a:rPr lang="en-US" sz="700" dirty="0"/>
              <a:t>, J. J., &amp; Jones, J. W. (2013). APA handbook of psychology, religion, and spirituality (Vol 1): Context, theory, and research. American Psychological Association.</a:t>
            </a:r>
          </a:p>
          <a:p>
            <a:pPr marL="171450" indent="-171450" algn="l">
              <a:buFontTx/>
              <a:buAutoNum type="arabicPeriod"/>
            </a:pPr>
            <a:r>
              <a:rPr lang="en-US" sz="700" dirty="0"/>
              <a:t>Wester, F. E. (2011). Soldier Spirituality in a Combat Zone and Preliminary Findings about Correlations with Ethics and Resilience. </a:t>
            </a:r>
            <a:r>
              <a:rPr lang="en-US" sz="700" i="1" dirty="0"/>
              <a:t>Journal of Healthcare, Science and the Humanities</a:t>
            </a:r>
            <a:r>
              <a:rPr lang="en-US" sz="700" dirty="0"/>
              <a:t>, </a:t>
            </a:r>
            <a:r>
              <a:rPr lang="en-US" sz="700" i="1" dirty="0"/>
              <a:t>1</a:t>
            </a:r>
            <a:r>
              <a:rPr lang="en-US" sz="700" dirty="0"/>
              <a:t>, 67-86</a:t>
            </a:r>
            <a:r>
              <a:rPr lang="en-US" sz="700" dirty="0"/>
              <a:t>.</a:t>
            </a:r>
          </a:p>
          <a:p>
            <a:pPr marL="171450" indent="-171450" algn="l">
              <a:buFontTx/>
              <a:buAutoNum type="arabicPeriod"/>
            </a:pPr>
            <a:r>
              <a:rPr lang="en-US" sz="700" dirty="0"/>
              <a:t>Smith-MacDonald, L., Norris, J. M., Raffin-</a:t>
            </a:r>
            <a:r>
              <a:rPr lang="en-US" sz="700" dirty="0" err="1"/>
              <a:t>Bouchal</a:t>
            </a:r>
            <a:r>
              <a:rPr lang="en-US" sz="700" dirty="0"/>
              <a:t>, S., &amp; Sinclair, S. (2017). Spirituality and mental well-being in combat veterans: a systematic review. </a:t>
            </a:r>
            <a:r>
              <a:rPr lang="en-US" sz="700" i="1" dirty="0"/>
              <a:t>Military medicine</a:t>
            </a:r>
            <a:r>
              <a:rPr lang="en-US" sz="700" dirty="0"/>
              <a:t>, </a:t>
            </a:r>
            <a:r>
              <a:rPr lang="en-US" sz="700" i="1" dirty="0"/>
              <a:t>182</a:t>
            </a:r>
            <a:r>
              <a:rPr lang="en-US" sz="700" dirty="0"/>
              <a:t>(11-12), e1920-e1940</a:t>
            </a:r>
            <a:r>
              <a:rPr lang="en-US" sz="700" dirty="0"/>
              <a:t>.</a:t>
            </a:r>
          </a:p>
          <a:p>
            <a:pPr marL="171450" indent="-171450" algn="l">
              <a:buFontTx/>
              <a:buAutoNum type="arabicPeriod"/>
            </a:pPr>
            <a:r>
              <a:rPr lang="en-US" sz="700" dirty="0"/>
              <a:t>Hamlin-Glover, D. L. (2009). Spirituality, religion, and resilience among </a:t>
            </a:r>
            <a:r>
              <a:rPr lang="en-US" sz="700" dirty="0"/>
              <a:t>military. </a:t>
            </a:r>
            <a:r>
              <a:rPr lang="en-US" sz="700" dirty="0"/>
              <a:t>families</a:t>
            </a:r>
          </a:p>
          <a:p>
            <a:pPr marL="171450" indent="-171450" algn="l">
              <a:buFontTx/>
              <a:buAutoNum type="arabicPeriod"/>
            </a:pPr>
            <a:r>
              <a:rPr lang="en-US" sz="700" dirty="0"/>
              <a:t>Bormann, J. E., Liu, L., Thorp, S. R., &amp; Lang, A. J. (2012). Spiritual wellbeing mediates PTSD change in veterans with military-related PTSD. </a:t>
            </a:r>
            <a:r>
              <a:rPr lang="en-US" sz="700" i="1" dirty="0"/>
              <a:t>International journal of behavioral medicine</a:t>
            </a:r>
            <a:r>
              <a:rPr lang="en-US" sz="700" dirty="0"/>
              <a:t>, </a:t>
            </a:r>
            <a:r>
              <a:rPr lang="en-US" sz="700" i="1" dirty="0"/>
              <a:t>19</a:t>
            </a:r>
            <a:r>
              <a:rPr lang="en-US" sz="700" dirty="0"/>
              <a:t>(4), 496-502.</a:t>
            </a:r>
          </a:p>
          <a:p>
            <a:pPr marL="171450" indent="-171450" algn="l">
              <a:buFontTx/>
              <a:buAutoNum type="arabicPeriod"/>
            </a:pPr>
            <a:endParaRPr lang="en-US" sz="788" dirty="0"/>
          </a:p>
          <a:p>
            <a:pPr marL="171450" indent="-171450" algn="l">
              <a:buFontTx/>
              <a:buAutoNum type="arabicPeriod"/>
            </a:pPr>
            <a:endParaRPr lang="en-US" sz="788" dirty="0"/>
          </a:p>
          <a:p>
            <a:pPr marL="171450" indent="-171450" algn="l">
              <a:buAutoNum type="arabicPeriod"/>
            </a:pPr>
            <a:endParaRPr lang="en-US" dirty="0"/>
          </a:p>
        </p:txBody>
      </p:sp>
    </p:spTree>
    <p:extLst>
      <p:ext uri="{BB962C8B-B14F-4D97-AF65-F5344CB8AC3E}">
        <p14:creationId xmlns:p14="http://schemas.microsoft.com/office/powerpoint/2010/main" val="1190651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5697</TotalTime>
  <Words>2969</Words>
  <Application>Microsoft Office PowerPoint</Application>
  <PresentationFormat>On-screen Show (4:3)</PresentationFormat>
  <Paragraphs>251</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Stencil</vt:lpstr>
      <vt:lpstr>Office Theme</vt:lpstr>
      <vt:lpstr>PowerPoint Presentation</vt:lpstr>
      <vt:lpstr>Friends don’t let friends…</vt:lpstr>
      <vt:lpstr>Total Fitness</vt:lpstr>
      <vt:lpstr>The Need for Balance</vt:lpstr>
      <vt:lpstr>Warrior  Code</vt:lpstr>
      <vt:lpstr>Total Fitness</vt:lpstr>
      <vt:lpstr>Religion and Spirituality</vt:lpstr>
      <vt:lpstr>Research Shows</vt:lpstr>
      <vt:lpstr>Research on Military Personnel Shows</vt:lpstr>
      <vt:lpstr>ALMAR (Oct 2016)</vt:lpstr>
      <vt:lpstr>PowerPoint Presentation</vt:lpstr>
      <vt:lpstr>PowerPoint Presentation</vt:lpstr>
      <vt:lpstr>Results of Personal Faith</vt:lpstr>
      <vt:lpstr>Lost</vt:lpstr>
      <vt:lpstr>PowerPoint Presentation</vt:lpstr>
      <vt:lpstr>Life Map</vt:lpstr>
      <vt:lpstr>Life Map</vt:lpstr>
      <vt:lpstr>PowerPoint Presentation</vt:lpstr>
      <vt:lpstr>Don’t forget…</vt:lpstr>
      <vt:lpstr>Obstacles</vt:lpstr>
      <vt:lpstr>Indicators</vt:lpstr>
      <vt:lpstr>Resources</vt:lpstr>
    </vt:vector>
  </TitlesOfParts>
  <Company>MCEDS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 Fitness</dc:title>
  <dc:creator>Top LCDR Justin B</dc:creator>
  <cp:lastModifiedBy>Top LCDR Justin B</cp:lastModifiedBy>
  <cp:revision>102</cp:revision>
  <dcterms:created xsi:type="dcterms:W3CDTF">2017-10-30T11:44:48Z</dcterms:created>
  <dcterms:modified xsi:type="dcterms:W3CDTF">2018-04-19T19:11:07Z</dcterms:modified>
</cp:coreProperties>
</file>